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tif" ContentType="image/tif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media/image28.jpg" ContentType="image/gif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60" r:id="rId1"/>
    <p:sldMasterId id="2147483673" r:id="rId2"/>
    <p:sldMasterId id="2147483683" r:id="rId3"/>
  </p:sldMasterIdLst>
  <p:notesMasterIdLst>
    <p:notesMasterId r:id="rId37"/>
  </p:notesMasterIdLst>
  <p:handoutMasterIdLst>
    <p:handoutMasterId r:id="rId38"/>
  </p:handoutMasterIdLst>
  <p:sldIdLst>
    <p:sldId id="510" r:id="rId4"/>
    <p:sldId id="258" r:id="rId5"/>
    <p:sldId id="342" r:id="rId6"/>
    <p:sldId id="289" r:id="rId7"/>
    <p:sldId id="375" r:id="rId8"/>
    <p:sldId id="261" r:id="rId9"/>
    <p:sldId id="549" r:id="rId10"/>
    <p:sldId id="374" r:id="rId11"/>
    <p:sldId id="266" r:id="rId12"/>
    <p:sldId id="290" r:id="rId13"/>
    <p:sldId id="554" r:id="rId14"/>
    <p:sldId id="311" r:id="rId15"/>
    <p:sldId id="411" r:id="rId16"/>
    <p:sldId id="308" r:id="rId17"/>
    <p:sldId id="412" r:id="rId18"/>
    <p:sldId id="312" r:id="rId19"/>
    <p:sldId id="439" r:id="rId20"/>
    <p:sldId id="313" r:id="rId21"/>
    <p:sldId id="257" r:id="rId22"/>
    <p:sldId id="550" r:id="rId23"/>
    <p:sldId id="551" r:id="rId24"/>
    <p:sldId id="553" r:id="rId25"/>
    <p:sldId id="464" r:id="rId26"/>
    <p:sldId id="283" r:id="rId27"/>
    <p:sldId id="334" r:id="rId28"/>
    <p:sldId id="381" r:id="rId29"/>
    <p:sldId id="320" r:id="rId30"/>
    <p:sldId id="319" r:id="rId31"/>
    <p:sldId id="284" r:id="rId32"/>
    <p:sldId id="495" r:id="rId33"/>
    <p:sldId id="270" r:id="rId34"/>
    <p:sldId id="339" r:id="rId35"/>
    <p:sldId id="340" r:id="rId36"/>
  </p:sldIdLst>
  <p:sldSz cx="9144000" cy="5143500" type="screen16x9"/>
  <p:notesSz cx="9947275" cy="6858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1D41D5"/>
    <a:srgbClr val="0FB6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324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gs" Target="tags/tag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4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829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2019/11/11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728" y="3300412"/>
            <a:ext cx="795782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867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83969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83971" name="文本占位符 8397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t>16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导入新知</a:t>
            </a:r>
          </a:p>
        </p:txBody>
      </p:sp>
    </p:spTree>
    <p:extLst>
      <p:ext uri="{BB962C8B-B14F-4D97-AF65-F5344CB8AC3E}">
        <p14:creationId xmlns:p14="http://schemas.microsoft.com/office/powerpoint/2010/main" val="1463738349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2019/11/11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698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/>
                </a:solidFill>
              </a:rPr>
              <a:pPr/>
              <a:t>2019/11/11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379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1_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9A0DB2DC-4C9A-4742-B13C-FB6460FD3503}" type="slidenum"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15474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677229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2019/11/11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68076492"/>
      </p:ext>
    </p:extLst>
  </p:cSld>
  <p:clrMapOvr>
    <a:masterClrMapping/>
  </p:clrMapOvr>
  <p:transition spd="slow">
    <p:random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086411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5358928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3451817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0455023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7703070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2019/11/11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素养目标</a:t>
            </a:r>
          </a:p>
        </p:txBody>
      </p:sp>
    </p:spTree>
    <p:extLst>
      <p:ext uri="{BB962C8B-B14F-4D97-AF65-F5344CB8AC3E}">
        <p14:creationId xmlns:p14="http://schemas.microsoft.com/office/powerpoint/2010/main" val="702806956"/>
      </p:ext>
    </p:extLst>
  </p:cSld>
  <p:clrMapOvr>
    <a:masterClrMapping/>
  </p:clrMapOvr>
  <p:transition spd="slow">
    <p:random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23551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14755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04469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3515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探究新知</a:t>
            </a:r>
          </a:p>
        </p:txBody>
      </p:sp>
    </p:spTree>
    <p:extLst>
      <p:ext uri="{BB962C8B-B14F-4D97-AF65-F5344CB8AC3E}">
        <p14:creationId xmlns:p14="http://schemas.microsoft.com/office/powerpoint/2010/main" val="1078569836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</a:p>
        </p:txBody>
      </p:sp>
    </p:spTree>
    <p:extLst>
      <p:ext uri="{BB962C8B-B14F-4D97-AF65-F5344CB8AC3E}">
        <p14:creationId xmlns:p14="http://schemas.microsoft.com/office/powerpoint/2010/main" val="2870314920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</a:p>
        </p:txBody>
      </p:sp>
    </p:spTree>
    <p:extLst>
      <p:ext uri="{BB962C8B-B14F-4D97-AF65-F5344CB8AC3E}">
        <p14:creationId xmlns:p14="http://schemas.microsoft.com/office/powerpoint/2010/main" val="622507732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课堂小结</a:t>
            </a:r>
          </a:p>
        </p:txBody>
      </p:sp>
    </p:spTree>
    <p:extLst>
      <p:ext uri="{BB962C8B-B14F-4D97-AF65-F5344CB8AC3E}">
        <p14:creationId xmlns:p14="http://schemas.microsoft.com/office/powerpoint/2010/main" val="1902669398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课后作业</a:t>
            </a:r>
          </a:p>
        </p:txBody>
      </p:sp>
    </p:spTree>
    <p:extLst>
      <p:ext uri="{BB962C8B-B14F-4D97-AF65-F5344CB8AC3E}">
        <p14:creationId xmlns:p14="http://schemas.microsoft.com/office/powerpoint/2010/main" val="597278616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7948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8641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6241441" y="44906"/>
            <a:ext cx="18662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9.3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大气压强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noFill/>
            <a:ln w="28575" cap="flat" cmpd="sng" algn="ctr">
              <a:solidFill>
                <a:srgbClr val="FFC000">
                  <a:lumMod val="60000"/>
                  <a:lumOff val="40000"/>
                </a:srgbClr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noFill/>
            <a:ln w="19050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030672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"/>
          <p:cNvSpPr txBox="1">
            <a:spLocks noChangeArrowheads="1"/>
          </p:cNvSpPr>
          <p:nvPr/>
        </p:nvSpPr>
        <p:spPr bwMode="auto">
          <a:xfrm>
            <a:off x="6241441" y="44906"/>
            <a:ext cx="18662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9.3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大气压强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67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5308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hyperlink" Target="&#25176;&#37324;&#25286;&#21033;&#23454;&#39564;_&#26631;&#28165;.mp4" TargetMode="Externa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25176;&#37324;&#25286;&#21033;&#23454;&#39564;_&#26631;&#28165;.mp4" TargetMode="Externa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3.bin"/><Relationship Id="rId10" Type="http://schemas.openxmlformats.org/officeDocument/2006/relationships/image" Target="../media/image20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&#20843;&#19979;_20%20&#27668;&#21387;&#35745;_&#26631;&#28165;.mp4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png"/><Relationship Id="rId5" Type="http://schemas.openxmlformats.org/officeDocument/2006/relationships/oleObject" Target="../embeddings/oleObject7.bin"/><Relationship Id="rId4" Type="http://schemas.openxmlformats.org/officeDocument/2006/relationships/image" Target="../media/image23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&#39640;&#24230;&#23545;&#27668;&#21387;&#30340;&#24433;&#21709;.sw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gif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&#27832;&#28857;&#19982;&#27668;&#21387;&#30340;&#20851;&#31995;.mp4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gif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Relationship Id="rId6" Type="http://schemas.openxmlformats.org/officeDocument/2006/relationships/image" Target="../media/image12.png"/><Relationship Id="rId5" Type="http://schemas.openxmlformats.org/officeDocument/2006/relationships/image" Target="../media/image28.jpg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"/><Relationship Id="rId7" Type="http://schemas.openxmlformats.org/officeDocument/2006/relationships/image" Target="../media/image35.w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34.wmf"/><Relationship Id="rId4" Type="http://schemas.openxmlformats.org/officeDocument/2006/relationships/oleObject" Target="../embeddings/oleObject8.bin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9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&#22823;&#27668;&#21387;&#24378;&#23384;&#22312;&#30340;&#29616;&#35937;.mp4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hyperlink" Target="&#32440;&#29255;&#25176;&#27700;.rmvb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hyperlink" Target="&#29942;&#23376;&#21534;&#34507;.rmvb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39532;&#24503;&#22561;&#21322;&#29699;&#23454;&#39564;.mp4" TargetMode="External"/><Relationship Id="rId2" Type="http://schemas.openxmlformats.org/officeDocument/2006/relationships/hyperlink" Target="&#39532;&#24503;&#22561;&#21322;&#29699;&#23454;&#39564;_&#26631;&#28165;.mp4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gif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" y="0"/>
            <a:ext cx="9144000" cy="5144400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85800" y="1080770"/>
            <a:ext cx="7772400" cy="2214880"/>
          </a:xfrm>
        </p:spPr>
        <p:txBody>
          <a:bodyPr>
            <a:noAutofit/>
          </a:bodyPr>
          <a:lstStyle/>
          <a:p>
            <a:pPr algn="ctr" fontAlgn="base">
              <a:lnSpc>
                <a:spcPct val="110000"/>
              </a:lnSpc>
              <a:buClrTx/>
              <a:buSzTx/>
              <a:buFontTx/>
            </a:pP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第九章  压强</a:t>
            </a:r>
            <a:b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</a:t>
            </a:r>
            <a:r>
              <a:rPr lang="en-US" altLang="zh-CN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节  大气压强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-1270" y="11731"/>
            <a:ext cx="9046845" cy="684530"/>
            <a:chOff x="93" y="29"/>
            <a:chExt cx="14247" cy="1078"/>
          </a:xfrm>
        </p:grpSpPr>
        <p:pic>
          <p:nvPicPr>
            <p:cNvPr id="8" name="图片 3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1604" y="29"/>
              <a:ext cx="2736" cy="1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文本框 1"/>
            <p:cNvSpPr txBox="1"/>
            <p:nvPr/>
          </p:nvSpPr>
          <p:spPr>
            <a:xfrm>
              <a:off x="93" y="29"/>
              <a:ext cx="5258" cy="628"/>
            </a:xfrm>
            <a:prstGeom prst="rect">
              <a:avLst/>
            </a:prstGeom>
            <a:solidFill>
              <a:srgbClr val="0066CC"/>
            </a:solidFill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人教版 物理 八年级 下册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2824766" y="537660"/>
            <a:ext cx="3833815" cy="460534"/>
            <a:chOff x="6049" y="1076"/>
            <a:chExt cx="8050" cy="967"/>
          </a:xfrm>
        </p:grpSpPr>
        <p:grpSp>
          <p:nvGrpSpPr>
            <p:cNvPr id="24" name="组合 18"/>
            <p:cNvGrpSpPr/>
            <p:nvPr/>
          </p:nvGrpSpPr>
          <p:grpSpPr bwMode="auto">
            <a:xfrm>
              <a:off x="6049" y="1138"/>
              <a:ext cx="2811" cy="889"/>
              <a:chOff x="2174498" y="684067"/>
              <a:chExt cx="1785105" cy="564902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2212975" y="684067"/>
                <a:ext cx="1746628" cy="557277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矩形 1"/>
              <p:cNvSpPr>
                <a:spLocks noChangeArrowheads="1"/>
              </p:cNvSpPr>
              <p:nvPr/>
            </p:nvSpPr>
            <p:spPr bwMode="auto">
              <a:xfrm>
                <a:off x="2174498" y="731692"/>
                <a:ext cx="1785105" cy="5172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知识点 </a:t>
                </a:r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9119" y="1076"/>
              <a:ext cx="4980" cy="96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大气压强的测量</a:t>
              </a:r>
              <a:endPara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2" name="图片 11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61" y="1367932"/>
            <a:ext cx="8615494" cy="2947324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213836" y="3652162"/>
            <a:ext cx="8930164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h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只决定于大气压强</a:t>
            </a:r>
            <a:r>
              <a: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，而与玻璃管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是否竖直、玻璃管的粗细、水银槽中水银的多少、玻璃管口在水银面下的位置等因素无关。</a:t>
            </a:r>
          </a:p>
        </p:txBody>
      </p:sp>
      <p:graphicFrame>
        <p:nvGraphicFramePr>
          <p:cNvPr id="22" name="对象 21">
            <a:hlinkClick r:id="rId3" action="ppaction://hlinkfile"/>
          </p:cNvPr>
          <p:cNvGraphicFramePr/>
          <p:nvPr>
            <p:extLst>
              <p:ext uri="{D42A27DB-BD31-4B8C-83A1-F6EECF244321}">
                <p14:modId xmlns:p14="http://schemas.microsoft.com/office/powerpoint/2010/main" val="3770325584"/>
              </p:ext>
            </p:extLst>
          </p:nvPr>
        </p:nvGraphicFramePr>
        <p:xfrm>
          <a:off x="6298979" y="718144"/>
          <a:ext cx="2518729" cy="29340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7" r:id="rId4" imgW="5191125" imgH="4905375" progId="Paint.Picture">
                  <p:embed/>
                </p:oleObj>
              </mc:Choice>
              <mc:Fallback>
                <p:oleObj r:id="rId4" imgW="5191125" imgH="4905375" progId="Paint.Pictur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98979" y="718144"/>
                        <a:ext cx="2518729" cy="29340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直接连接符 4"/>
          <p:cNvCxnSpPr/>
          <p:nvPr/>
        </p:nvCxnSpPr>
        <p:spPr>
          <a:xfrm>
            <a:off x="6846357" y="3029505"/>
            <a:ext cx="54293" cy="1429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H="1">
            <a:off x="6873503" y="2252265"/>
            <a:ext cx="1429" cy="777240"/>
          </a:xfrm>
          <a:prstGeom prst="straightConnector1">
            <a:avLst/>
          </a:prstGeom>
          <a:ln w="34925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H="1" flipV="1">
            <a:off x="6874773" y="3030801"/>
            <a:ext cx="3810" cy="855980"/>
          </a:xfrm>
          <a:prstGeom prst="straightConnector1">
            <a:avLst/>
          </a:prstGeom>
          <a:ln w="34925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6846357" y="1917805"/>
            <a:ext cx="840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水银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952719" y="3271440"/>
            <a:ext cx="840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4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52026" y="709885"/>
            <a:ext cx="5847437" cy="240065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在内外液面相平处取一个水平液片，液片保持静止，根据二力平衡的原理可知：</a:t>
            </a:r>
            <a:r>
              <a:rPr lang="en-US" altLang="zh-CN" sz="2400" b="1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</a:t>
            </a:r>
            <a:r>
              <a:rPr lang="zh-CN" altLang="en-US" sz="2400" b="1" baseline="-25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水银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根据液体压强公式得：</a:t>
            </a:r>
          </a:p>
          <a:p>
            <a:pPr algn="ctr">
              <a:lnSpc>
                <a:spcPct val="125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</a:t>
            </a:r>
            <a:r>
              <a:rPr lang="zh-CN" altLang="en-US" sz="2400" b="1" baseline="-25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水银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ρ</a:t>
            </a:r>
            <a:r>
              <a:rPr lang="zh-CN" altLang="en-US" sz="2400" b="1" baseline="-25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水银</a:t>
            </a:r>
            <a:r>
              <a:rPr lang="en-US" altLang="zh-CN" sz="2400" b="1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gh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2322053" y="3110542"/>
            <a:ext cx="1965149" cy="546159"/>
            <a:chOff x="3697" y="8357"/>
            <a:chExt cx="4005" cy="1144"/>
          </a:xfrm>
        </p:grpSpPr>
        <p:sp>
          <p:nvSpPr>
            <p:cNvPr id="17" name="下弧形箭头 16"/>
            <p:cNvSpPr/>
            <p:nvPr/>
          </p:nvSpPr>
          <p:spPr>
            <a:xfrm flipH="1">
              <a:off x="3697" y="8357"/>
              <a:ext cx="4005" cy="1144"/>
            </a:xfrm>
            <a:prstGeom prst="curvedUpArrow">
              <a:avLst>
                <a:gd name="adj1" fmla="val 4821"/>
                <a:gd name="adj2" fmla="val 26756"/>
                <a:gd name="adj3" fmla="val 2872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301" y="8444"/>
              <a:ext cx="3105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sz="24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rPr>
                <a:t>只决定于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09734993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13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" name="9306.eps"/>
          <p:cNvPicPr>
            <a:picLocks noChangeAspect="1"/>
          </p:cNvPicPr>
          <p:nvPr/>
        </p:nvPicPr>
        <p:blipFill>
          <a:blip r:embed="rId2"/>
          <a:srcRect l="44418" r="30019"/>
          <a:stretch>
            <a:fillRect/>
          </a:stretch>
        </p:blipFill>
        <p:spPr>
          <a:xfrm>
            <a:off x="6904139" y="1015180"/>
            <a:ext cx="1841183" cy="3591878"/>
          </a:xfrm>
          <a:prstGeom prst="rect">
            <a:avLst/>
          </a:prstGeom>
        </p:spPr>
      </p:pic>
      <p:sp>
        <p:nvSpPr>
          <p:cNvPr id="11266" name="Text Box 5"/>
          <p:cNvSpPr txBox="1"/>
          <p:nvPr/>
        </p:nvSpPr>
        <p:spPr>
          <a:xfrm>
            <a:off x="2381235" y="2551935"/>
            <a:ext cx="17716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=</a:t>
            </a:r>
            <a:r>
              <a:rPr lang="en-US" altLang="zh-CN" sz="2400" b="1" i="1" dirty="0">
                <a:solidFill>
                  <a:srgbClr val="0000FF"/>
                </a:solidFill>
                <a:latin typeface="Euclid Symbol" pitchFamily="18" charset="2"/>
                <a:ea typeface="宋体" panose="02010600030101010101" pitchFamily="2" charset="-122"/>
                <a:cs typeface="Times New Roman" panose="02020603050405020304" charset="0"/>
              </a:rPr>
              <a:t>r</a:t>
            </a:r>
            <a:r>
              <a:rPr lang="zh-CN" altLang="en-US" sz="2400" b="1" baseline="-250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水银</a:t>
            </a:r>
            <a:r>
              <a:rPr lang="zh-CN" altLang="en-US" sz="2400" b="1" i="1" baseline="-250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gh</a:t>
            </a:r>
          </a:p>
        </p:txBody>
      </p:sp>
      <p:sp>
        <p:nvSpPr>
          <p:cNvPr id="11267" name="Text Box 6"/>
          <p:cNvSpPr txBox="1"/>
          <p:nvPr/>
        </p:nvSpPr>
        <p:spPr>
          <a:xfrm>
            <a:off x="2364457" y="3132110"/>
            <a:ext cx="53721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=13.6×10</a:t>
            </a:r>
            <a:r>
              <a:rPr lang="en-US" altLang="zh-CN" sz="2400" b="1" baseline="300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3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kg/m</a:t>
            </a:r>
            <a:r>
              <a:rPr lang="en-US" altLang="zh-CN" sz="2400" b="1" baseline="300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×9.8 N/kg×0.76 m</a:t>
            </a:r>
          </a:p>
        </p:txBody>
      </p:sp>
      <p:sp>
        <p:nvSpPr>
          <p:cNvPr id="11268" name="Text Box 7"/>
          <p:cNvSpPr txBox="1"/>
          <p:nvPr/>
        </p:nvSpPr>
        <p:spPr>
          <a:xfrm>
            <a:off x="2350762" y="3717467"/>
            <a:ext cx="247697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=1.013×10</a:t>
            </a:r>
            <a:r>
              <a:rPr lang="en-US" altLang="zh-CN" sz="2400" b="1" baseline="300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5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Pa</a:t>
            </a:r>
          </a:p>
        </p:txBody>
      </p:sp>
      <p:sp>
        <p:nvSpPr>
          <p:cNvPr id="11269" name="Text Box 8"/>
          <p:cNvSpPr txBox="1"/>
          <p:nvPr/>
        </p:nvSpPr>
        <p:spPr>
          <a:xfrm>
            <a:off x="1350765" y="2530299"/>
            <a:ext cx="162044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p</a:t>
            </a:r>
            <a:r>
              <a:rPr lang="en-US" altLang="zh-CN" sz="2400" b="1" baseline="-250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0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=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p</a:t>
            </a:r>
            <a:r>
              <a:rPr lang="zh-CN" altLang="en-US" sz="2400" b="1" baseline="-250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水银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46169" y="4299321"/>
            <a:ext cx="5312673" cy="43858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250" b="1" dirty="0">
                <a:latin typeface="Calibri" panose="020F0502020204030204" pitchFamily="34" charset="0"/>
                <a:ea typeface="宋体" panose="02010600030101010101" pitchFamily="2" charset="-122"/>
              </a:rPr>
              <a:t>粗略计算标准大气压可取</a:t>
            </a:r>
            <a:r>
              <a:rPr lang="zh-CN" altLang="en-US" sz="2250" b="1" dirty="0" smtClean="0">
                <a:latin typeface="Calibri" panose="020F0502020204030204" pitchFamily="34" charset="0"/>
                <a:ea typeface="宋体" panose="02010600030101010101" pitchFamily="2" charset="-122"/>
              </a:rPr>
              <a:t>为</a:t>
            </a:r>
            <a:r>
              <a:rPr lang="en-US" altLang="zh-CN" sz="2000" b="1" dirty="0" smtClean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1.0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×</a:t>
            </a:r>
            <a:r>
              <a:rPr lang="en-US" altLang="zh-CN" sz="2250" b="1" dirty="0" smtClean="0">
                <a:latin typeface="Times New Roman" panose="02020603050405020304" charset="0"/>
                <a:ea typeface="宋体" panose="02010600030101010101" pitchFamily="2" charset="-122"/>
              </a:rPr>
              <a:t>10</a:t>
            </a:r>
            <a:r>
              <a:rPr lang="en-US" altLang="zh-CN" sz="2250" b="1" baseline="30000" dirty="0" smtClean="0"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en-US" altLang="zh-CN" sz="2250" b="1" dirty="0" smtClean="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en-US" altLang="zh-CN" sz="2250" b="1" dirty="0">
                <a:latin typeface="Times New Roman" panose="02020603050405020304" charset="0"/>
                <a:ea typeface="宋体" panose="02010600030101010101" pitchFamily="2" charset="-122"/>
              </a:rPr>
              <a:t>Pa</a:t>
            </a:r>
            <a:r>
              <a:rPr lang="zh-CN" altLang="en-US" sz="2250" b="1" dirty="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lang="en-US" altLang="zh-CN" sz="225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7224" y="1119637"/>
            <a:ext cx="6256915" cy="14219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在海平面处做托里拆利实验时，测得管内外水银面的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高度差为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760mm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。通常把这样大小的大气压叫做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标准大气压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en-US" altLang="zh-CN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168967" y="519632"/>
            <a:ext cx="2803993" cy="495548"/>
            <a:chOff x="2506980" y="579256"/>
            <a:chExt cx="3958508" cy="495548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标准大气压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68" grpId="0"/>
      <p:bldP spid="11269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/>
          <p:nvPr/>
        </p:nvSpPr>
        <p:spPr>
          <a:xfrm>
            <a:off x="784384" y="492167"/>
            <a:ext cx="6858000" cy="75604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604" tIns="34300" rIns="68604" bIns="3430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一个大气压能支持多高的水呢？</a:t>
            </a:r>
          </a:p>
        </p:txBody>
      </p:sp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612331" y="1106825"/>
            <a:ext cx="223647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由</a:t>
            </a:r>
            <a:r>
              <a:rPr kumimoji="0" lang="en-US" altLang="zh-CN" sz="2400" b="1" i="1" kern="1200" cap="none" spc="0" normalizeH="0" baseline="0" noProof="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kumimoji="0" lang="en-US" altLang="zh-CN" sz="2400" b="1" kern="1200" cap="none" spc="0" normalizeH="0" baseline="-25000" noProof="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</a:t>
            </a:r>
            <a:r>
              <a:rPr kumimoji="0" lang="en-US" altLang="zh-CN" sz="2400" b="1" kern="1200" cap="none" spc="0" normalizeH="0" baseline="0" noProof="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kumimoji="0" lang="en-US" altLang="zh-CN" sz="2400" b="1" i="1" kern="1200" cap="none" spc="0" normalizeH="0" baseline="0" noProof="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ρgh</a:t>
            </a:r>
            <a:r>
              <a:rPr kumimoji="0" lang="zh-CN" altLang="en-US" sz="2400" b="1" kern="1200" cap="none" spc="0" normalizeH="0" baseline="0" noProof="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得</a:t>
            </a:r>
          </a:p>
        </p:txBody>
      </p:sp>
      <p:sp>
        <p:nvSpPr>
          <p:cNvPr id="23555" name="Text Box 3"/>
          <p:cNvSpPr txBox="1"/>
          <p:nvPr/>
        </p:nvSpPr>
        <p:spPr>
          <a:xfrm>
            <a:off x="1078706" y="2084677"/>
            <a:ext cx="40576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757238" y="1950137"/>
            <a:ext cx="34861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en-US" altLang="zh-CN" sz="2400" i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</a:t>
            </a:r>
            <a:r>
              <a:rPr kumimoji="0" lang="en-US" altLang="zh-CN" sz="2400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</a:p>
        </p:txBody>
      </p:sp>
      <p:graphicFrame>
        <p:nvGraphicFramePr>
          <p:cNvPr id="2355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8713106"/>
              </p:ext>
            </p:extLst>
          </p:nvPr>
        </p:nvGraphicFramePr>
        <p:xfrm>
          <a:off x="1206461" y="1683198"/>
          <a:ext cx="811530" cy="1015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8" r:id="rId3" imgW="355600" imgH="444500" progId="Equation.3">
                  <p:embed/>
                </p:oleObj>
              </mc:Choice>
              <mc:Fallback>
                <p:oleObj r:id="rId3" imgW="355600" imgH="444500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06461" y="1683198"/>
                        <a:ext cx="811530" cy="10153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8" name="Text Box 6"/>
          <p:cNvSpPr txBox="1"/>
          <p:nvPr/>
        </p:nvSpPr>
        <p:spPr>
          <a:xfrm>
            <a:off x="757238" y="2868108"/>
            <a:ext cx="36004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</a:p>
        </p:txBody>
      </p:sp>
      <p:graphicFrame>
        <p:nvGraphicFramePr>
          <p:cNvPr id="2355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8703083"/>
              </p:ext>
            </p:extLst>
          </p:nvPr>
        </p:nvGraphicFramePr>
        <p:xfrm>
          <a:off x="1174910" y="2597956"/>
          <a:ext cx="2692415" cy="8981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9" r:id="rId5" imgW="1333500" imgH="444500" progId="Equation.3">
                  <p:embed/>
                </p:oleObj>
              </mc:Choice>
              <mc:Fallback>
                <p:oleObj r:id="rId5" imgW="1333500" imgH="4445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74910" y="2597956"/>
                        <a:ext cx="2692415" cy="89817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757238" y="3786318"/>
            <a:ext cx="12001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en-US" altLang="zh-CN" sz="2400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=10m</a:t>
            </a: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5067775" y="1106826"/>
            <a:ext cx="399233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由</a:t>
            </a:r>
            <a:r>
              <a:rPr kumimoji="0" lang="en-US" altLang="zh-CN" sz="2400" b="1" i="1" kern="1200" cap="none" spc="0" normalizeH="0" baseline="0" noProof="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kumimoji="0" lang="en-US" altLang="zh-CN" sz="2400" b="1" kern="1200" cap="none" spc="0" normalizeH="0" baseline="-25000" noProof="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</a:t>
            </a:r>
            <a:r>
              <a:rPr kumimoji="0" lang="en-US" altLang="zh-CN" sz="2400" b="1" kern="1200" cap="none" spc="0" normalizeH="0" baseline="0" noProof="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kumimoji="0" lang="en-US" altLang="zh-CN" sz="2400" b="1" i="1" kern="1200" cap="none" spc="0" normalizeH="0" baseline="0" noProof="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ρ</a:t>
            </a:r>
            <a:r>
              <a:rPr kumimoji="0" lang="zh-CN" altLang="en-US" sz="2400" b="1" kern="1200" cap="none" spc="0" normalizeH="0" baseline="-25000" noProof="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水</a:t>
            </a:r>
            <a:r>
              <a:rPr kumimoji="0" lang="en-US" altLang="zh-CN" sz="2400" b="1" i="1" kern="1200" cap="none" spc="0" normalizeH="0" baseline="0" noProof="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gh</a:t>
            </a:r>
            <a:r>
              <a:rPr kumimoji="0" lang="zh-CN" altLang="en-US" sz="2400" b="1" kern="1200" cap="none" spc="0" normalizeH="0" baseline="-25000" noProof="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水</a:t>
            </a:r>
            <a:r>
              <a:rPr kumimoji="0" lang="en-US" altLang="zh-CN" sz="2400" b="1" kern="1200" cap="none" spc="0" normalizeH="0" baseline="0" noProof="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400" b="1" i="1" noProof="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ρ</a:t>
            </a:r>
            <a:r>
              <a:rPr lang="zh-CN" altLang="en-US" sz="2400" b="1" baseline="-25000" noProof="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水银</a:t>
            </a:r>
            <a:r>
              <a:rPr lang="en-US" altLang="zh-CN" sz="2400" b="1" i="1" noProof="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gh</a:t>
            </a:r>
            <a:r>
              <a:rPr lang="zh-CN" altLang="en-US" sz="2400" b="1" baseline="-25000" noProof="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水银</a:t>
            </a:r>
            <a:r>
              <a:rPr lang="zh-CN" altLang="en-US" sz="2400" b="1" noProof="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得</a:t>
            </a:r>
            <a:endParaRPr kumimoji="0" lang="en-US" altLang="zh-CN" sz="2400" b="1" kern="1200" cap="none" spc="0" normalizeH="0" baseline="0" noProof="0" dirty="0">
              <a:solidFill>
                <a:srgbClr val="0000FF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3" name="对象 2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1501448"/>
              </p:ext>
            </p:extLst>
          </p:nvPr>
        </p:nvGraphicFramePr>
        <p:xfrm>
          <a:off x="5845259" y="1648432"/>
          <a:ext cx="2011680" cy="872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0" r:id="rId7" imgW="1054100" imgH="457200" progId="Equation.KSEE3">
                  <p:embed/>
                </p:oleObj>
              </mc:Choice>
              <mc:Fallback>
                <p:oleObj r:id="rId7" imgW="1054100" imgH="4572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45259" y="1648432"/>
                        <a:ext cx="2011680" cy="8724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6939847"/>
              </p:ext>
            </p:extLst>
          </p:nvPr>
        </p:nvGraphicFramePr>
        <p:xfrm>
          <a:off x="5671662" y="2649877"/>
          <a:ext cx="2617946" cy="848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1" r:id="rId9" imgW="1371600" imgH="444500" progId="Equation.KSEE3">
                  <p:embed/>
                </p:oleObj>
              </mc:Choice>
              <mc:Fallback>
                <p:oleObj r:id="rId9" imgW="1371600" imgH="4445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71662" y="2649877"/>
                        <a:ext cx="2617946" cy="848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5642134" y="3693821"/>
            <a:ext cx="20002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en-US" altLang="zh-CN" sz="2400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=10.336m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4243388" y="2060830"/>
            <a:ext cx="664845" cy="852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4950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或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28600" y="4380750"/>
            <a:ext cx="8915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标准大气压下，活塞式</a:t>
            </a:r>
            <a:r>
              <a:rPr 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抽水机提升水的最大高度为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_____m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7642384" y="4380749"/>
            <a:ext cx="647224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en-US" altLang="zh-CN" sz="2400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ldLvl="0" animBg="1"/>
      <p:bldP spid="23555" grpId="0"/>
      <p:bldP spid="23556" grpId="0" bldLvl="0" animBg="1"/>
      <p:bldP spid="23558" grpId="0"/>
      <p:bldP spid="23560" grpId="0" bldLvl="0" animBg="1"/>
      <p:bldP spid="2" grpId="0" bldLvl="0" animBg="1"/>
      <p:bldP spid="6" grpId="0" bldLvl="0" animBg="1"/>
      <p:bldP spid="7" grpId="0" bldLvl="0" animBg="1"/>
      <p:bldP spid="8" grpId="0" bldLvl="0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Box 5"/>
          <p:cNvSpPr txBox="1"/>
          <p:nvPr/>
        </p:nvSpPr>
        <p:spPr>
          <a:xfrm>
            <a:off x="2111097" y="1252273"/>
            <a:ext cx="553998" cy="1607171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水银气压计</a:t>
            </a:r>
          </a:p>
        </p:txBody>
      </p:sp>
      <p:sp>
        <p:nvSpPr>
          <p:cNvPr id="12293" name="TextBox 7"/>
          <p:cNvSpPr txBox="1"/>
          <p:nvPr/>
        </p:nvSpPr>
        <p:spPr>
          <a:xfrm>
            <a:off x="4639686" y="4007019"/>
            <a:ext cx="2646759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金属盒气压计</a:t>
            </a:r>
          </a:p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（又称无液气压计）</a:t>
            </a:r>
          </a:p>
        </p:txBody>
      </p:sp>
      <p:pic>
        <p:nvPicPr>
          <p:cNvPr id="12294" name="图片 12293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1038" y="1252511"/>
            <a:ext cx="880059" cy="3252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04104001">
            <a:hlinkClick r:id="rId2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0961" y="1252511"/>
            <a:ext cx="4160996" cy="2639854"/>
          </a:xfrm>
          <a:prstGeom prst="rect">
            <a:avLst/>
          </a:prstGeom>
        </p:spPr>
      </p:pic>
      <p:sp>
        <p:nvSpPr>
          <p:cNvPr id="10" name="TextBox 5"/>
          <p:cNvSpPr txBox="1"/>
          <p:nvPr/>
        </p:nvSpPr>
        <p:spPr>
          <a:xfrm>
            <a:off x="2111097" y="3034877"/>
            <a:ext cx="553998" cy="1607171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要竖直悬挂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861610" y="473342"/>
            <a:ext cx="5436811" cy="495548"/>
            <a:chOff x="2506980" y="579256"/>
            <a:chExt cx="3958508" cy="495548"/>
          </a:xfrm>
        </p:grpSpPr>
        <p:pic>
          <p:nvPicPr>
            <p:cNvPr id="13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气压计：测定大气压的仪器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3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对象 13"/>
          <p:cNvGraphicFramePr/>
          <p:nvPr>
            <p:extLst>
              <p:ext uri="{D42A27DB-BD31-4B8C-83A1-F6EECF244321}">
                <p14:modId xmlns:p14="http://schemas.microsoft.com/office/powerpoint/2010/main" val="2642764684"/>
              </p:ext>
            </p:extLst>
          </p:nvPr>
        </p:nvGraphicFramePr>
        <p:xfrm>
          <a:off x="6816691" y="659907"/>
          <a:ext cx="1992407" cy="39017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7" r:id="rId3" imgW="3286125" imgH="7648575" progId="Paint.Picture">
                  <p:embed/>
                </p:oleObj>
              </mc:Choice>
              <mc:Fallback>
                <p:oleObj r:id="rId3" imgW="3286125" imgH="7648575" progId="Paint.Picture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16691" y="659907"/>
                        <a:ext cx="1992407" cy="39017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/>
          <p:nvPr>
            <p:extLst>
              <p:ext uri="{D42A27DB-BD31-4B8C-83A1-F6EECF244321}">
                <p14:modId xmlns:p14="http://schemas.microsoft.com/office/powerpoint/2010/main" val="580311602"/>
              </p:ext>
            </p:extLst>
          </p:nvPr>
        </p:nvGraphicFramePr>
        <p:xfrm>
          <a:off x="6827169" y="647525"/>
          <a:ext cx="1992407" cy="39017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" r:id="rId5" imgW="3286125" imgH="7648575" progId="Paint.Picture">
                  <p:embed/>
                </p:oleObj>
              </mc:Choice>
              <mc:Fallback>
                <p:oleObj r:id="rId5" imgW="3286125" imgH="7648575" progId="Paint.Picture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27169" y="647525"/>
                        <a:ext cx="1992407" cy="39017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直接连接符 4"/>
          <p:cNvCxnSpPr/>
          <p:nvPr/>
        </p:nvCxnSpPr>
        <p:spPr>
          <a:xfrm>
            <a:off x="7745435" y="3266347"/>
            <a:ext cx="69923" cy="0"/>
          </a:xfrm>
          <a:prstGeom prst="line">
            <a:avLst/>
          </a:prstGeom>
          <a:ln w="28575" cmpd="sng">
            <a:solidFill>
              <a:srgbClr val="1D41D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7779194" y="3056397"/>
            <a:ext cx="2357" cy="190855"/>
          </a:xfrm>
          <a:prstGeom prst="straightConnector1">
            <a:avLst/>
          </a:prstGeom>
          <a:ln w="34925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H="1" flipV="1">
            <a:off x="7777691" y="3278490"/>
            <a:ext cx="1503" cy="163702"/>
          </a:xfrm>
          <a:prstGeom prst="straightConnector1">
            <a:avLst/>
          </a:prstGeom>
          <a:ln w="34925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801408" y="2805291"/>
            <a:ext cx="757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水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815358" y="3307072"/>
            <a:ext cx="1150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内</a:t>
            </a:r>
          </a:p>
        </p:txBody>
      </p:sp>
      <p:cxnSp>
        <p:nvCxnSpPr>
          <p:cNvPr id="6" name="直接箭头连接符 5"/>
          <p:cNvCxnSpPr/>
          <p:nvPr/>
        </p:nvCxnSpPr>
        <p:spPr>
          <a:xfrm flipH="1">
            <a:off x="7781551" y="757062"/>
            <a:ext cx="251" cy="605983"/>
          </a:xfrm>
          <a:prstGeom prst="straightConnector1">
            <a:avLst/>
          </a:prstGeom>
          <a:ln w="34925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8134476" y="861838"/>
            <a:ext cx="467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</a:t>
            </a:r>
          </a:p>
        </p:txBody>
      </p:sp>
      <p:cxnSp>
        <p:nvCxnSpPr>
          <p:cNvPr id="18" name="直接箭头连接符 17"/>
          <p:cNvCxnSpPr/>
          <p:nvPr/>
        </p:nvCxnSpPr>
        <p:spPr>
          <a:xfrm>
            <a:off x="7437364" y="2960832"/>
            <a:ext cx="5893" cy="635317"/>
          </a:xfrm>
          <a:prstGeom prst="straightConnector1">
            <a:avLst/>
          </a:prstGeom>
          <a:ln w="34925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6711952" y="3111643"/>
            <a:ext cx="831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内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7443257" y="2967339"/>
            <a:ext cx="0" cy="583704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3168967" y="1181212"/>
            <a:ext cx="2150269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所以</a:t>
            </a:r>
            <a:r>
              <a:rPr kumimoji="0" lang="en-US" altLang="zh-CN" sz="2400" b="1" i="1" kern="1200" cap="none" spc="0" normalizeH="0" baseline="0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kumimoji="0" lang="zh-CN" altLang="en-US" sz="2400" b="1" kern="1200" cap="none" spc="0" normalizeH="0" baseline="-25000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内</a:t>
            </a:r>
            <a:r>
              <a:rPr kumimoji="0" lang="en-US" altLang="zh-CN" sz="2400" b="1" kern="1200" cap="none" spc="0" normalizeH="0" baseline="0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kumimoji="0" lang="en-US" sz="2400" b="1" i="1" kern="1200" cap="none" spc="0" normalizeH="0" baseline="0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kumimoji="0" lang="en-US" altLang="zh-CN" sz="2400" b="1" kern="1200" cap="none" spc="0" normalizeH="0" baseline="-25000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</a:t>
            </a:r>
            <a:r>
              <a:rPr kumimoji="0" lang="en-US" sz="2400" b="1" kern="1200" cap="none" spc="0" normalizeH="0" baseline="0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+</a:t>
            </a:r>
            <a:r>
              <a:rPr kumimoji="0" lang="en-US" sz="2400" b="1" i="1" kern="1200" cap="none" spc="0" normalizeH="0" baseline="0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zh-CN" altLang="en-US" sz="2400" b="1" baseline="-25000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水</a:t>
            </a:r>
            <a:endParaRPr kumimoji="0" lang="zh-CN" altLang="en-US" sz="2400" b="1" kern="1200" cap="none" spc="0" normalizeH="0" baseline="-25000" noProof="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1186180" y="1879456"/>
            <a:ext cx="289496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即：</a:t>
            </a:r>
            <a:r>
              <a:rPr kumimoji="0" lang="en-US" altLang="zh-CN" sz="2400" b="1" i="1" kern="1200" cap="none" spc="0" normalizeH="0" baseline="0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kumimoji="0" lang="zh-CN" altLang="en-US" sz="2400" b="1" kern="1200" cap="none" spc="0" normalizeH="0" baseline="-25000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内</a:t>
            </a:r>
            <a:r>
              <a:rPr kumimoji="0" lang="en-US" altLang="zh-CN" sz="2400" b="1" kern="1200" cap="none" spc="0" normalizeH="0" baseline="0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kumimoji="0" lang="en-US" sz="2400" b="1" i="1" kern="1200" cap="none" spc="0" normalizeH="0" baseline="0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kumimoji="0" lang="en-US" altLang="zh-CN" sz="2400" b="1" kern="1200" cap="none" spc="0" normalizeH="0" baseline="-25000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 </a:t>
            </a:r>
            <a:r>
              <a:rPr kumimoji="0" lang="en-US" altLang="zh-CN" sz="2400" b="1" kern="1200" cap="none" spc="0" normalizeH="0" baseline="0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+ </a:t>
            </a:r>
            <a:r>
              <a:rPr lang="en-US" altLang="zh-CN" sz="2400" b="1" i="1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ρ</a:t>
            </a:r>
            <a:r>
              <a:rPr lang="zh-CN" altLang="en-US" sz="2400" b="1" baseline="-25000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水</a:t>
            </a:r>
            <a:r>
              <a:rPr lang="en-US" altLang="zh-CN" sz="2400" b="1" i="1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gh</a:t>
            </a:r>
            <a:r>
              <a:rPr lang="zh-CN" altLang="en-US" sz="2400" b="1" baseline="-25000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水</a:t>
            </a:r>
            <a:endParaRPr kumimoji="0" lang="zh-CN" altLang="en-US" sz="2400" b="1" kern="1200" cap="none" spc="0" normalizeH="0" baseline="-25000" noProof="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1005046" y="1198808"/>
            <a:ext cx="2064544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sz="2400" b="1" kern="1200" cap="none" spc="0" normalizeH="0" baseline="0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因为液片静止</a:t>
            </a:r>
            <a:r>
              <a:rPr kumimoji="0" lang="zh-CN" altLang="en-US" sz="2400" b="1" kern="1200" cap="none" spc="0" normalizeH="0" baseline="0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endParaRPr kumimoji="0" lang="zh-CN" sz="2400" b="1" kern="1200" cap="none" spc="0" normalizeH="0" baseline="0" noProof="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852647" y="3073532"/>
            <a:ext cx="496697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sz="2400" b="1" kern="1200" cap="none" spc="0" normalizeH="0" baseline="0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当外界大气压强</a:t>
            </a:r>
            <a:r>
              <a:rPr kumimoji="0" lang="en-US" altLang="zh-CN" sz="2400" b="1" i="1" kern="1200" cap="none" spc="0" normalizeH="0" baseline="0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kumimoji="0" lang="en-US" altLang="zh-CN" sz="2400" b="1" kern="1200" cap="none" spc="0" normalizeH="0" baseline="-25000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</a:t>
            </a:r>
            <a:r>
              <a:rPr kumimoji="0" lang="zh-CN" sz="2400" b="1" kern="1200" cap="none" spc="0" normalizeH="0" baseline="0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降低时，</a:t>
            </a:r>
            <a:endParaRPr kumimoji="0" lang="en-US" altLang="zh-CN" sz="2400" b="1" kern="1200" cap="none" spc="0" normalizeH="0" baseline="0" noProof="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852647" y="3732539"/>
            <a:ext cx="585930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>
              <a:lnSpc>
                <a:spcPct val="125000"/>
              </a:lnSpc>
              <a:buClrTx/>
              <a:buSzTx/>
              <a:defRPr/>
            </a:pPr>
            <a:r>
              <a:rPr kumimoji="0" lang="zh-CN" sz="2400" b="1" kern="1200" cap="none" spc="0" normalizeH="0" baseline="0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该气压计会受温度的影响，</a:t>
            </a:r>
          </a:p>
          <a:p>
            <a:pPr marR="0" defTabSz="914400">
              <a:lnSpc>
                <a:spcPct val="125000"/>
              </a:lnSpc>
              <a:buClrTx/>
              <a:buSzTx/>
              <a:defRPr/>
            </a:pPr>
            <a:r>
              <a:rPr kumimoji="0" lang="zh-CN" sz="2400" b="1" kern="1200" cap="none" spc="0" normalizeH="0" baseline="0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当温度升高时，瓶内气压</a:t>
            </a:r>
            <a:r>
              <a:rPr lang="en-US" altLang="zh-CN" sz="2400" b="1" i="1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P</a:t>
            </a:r>
            <a:r>
              <a:rPr lang="zh-CN" altLang="en-US" sz="2400" b="1" baseline="-25000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内</a:t>
            </a:r>
            <a:r>
              <a:rPr lang="zh-CN" altLang="en-US" sz="2400" b="1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变大</a:t>
            </a:r>
            <a:r>
              <a:rPr kumimoji="0" lang="zh-CN" sz="2400" b="1" kern="1200" cap="none" spc="0" normalizeH="0" baseline="0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kumimoji="0" lang="en-US" altLang="zh-CN" sz="2400" b="1" i="1" kern="1200" cap="none" spc="0" normalizeH="0" baseline="0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</a:t>
            </a:r>
            <a:r>
              <a:rPr lang="zh-CN" sz="2400" b="1" baseline="-25000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水</a:t>
            </a:r>
            <a:r>
              <a:rPr lang="zh-CN" sz="2400" b="1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变大</a:t>
            </a:r>
            <a:r>
              <a:rPr lang="zh-CN" altLang="en-US" sz="2400" b="1" noProof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kumimoji="0" lang="en-US" altLang="zh-CN" sz="2400" b="1" kern="1200" cap="none" spc="0" normalizeH="0" baseline="0" noProof="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81846" y="3081160"/>
            <a:ext cx="1491114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en-US" altLang="zh-CN" sz="2400" b="1" i="1" noProof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h</a:t>
            </a:r>
            <a:r>
              <a:rPr lang="zh-CN" sz="2400" b="1" baseline="-25000" noProof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水</a:t>
            </a:r>
            <a:r>
              <a:rPr lang="zh-CN" sz="2400" b="1" noProof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变大</a:t>
            </a:r>
            <a:r>
              <a:rPr lang="zh-CN" altLang="en-US" sz="2400" b="1" noProof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969294" y="2290116"/>
            <a:ext cx="1868805" cy="545306"/>
            <a:chOff x="4097" y="8357"/>
            <a:chExt cx="3924" cy="1145"/>
          </a:xfrm>
        </p:grpSpPr>
        <p:sp>
          <p:nvSpPr>
            <p:cNvPr id="17" name="下弧形箭头 16"/>
            <p:cNvSpPr/>
            <p:nvPr/>
          </p:nvSpPr>
          <p:spPr>
            <a:xfrm flipH="1">
              <a:off x="4097" y="8357"/>
              <a:ext cx="3605" cy="1144"/>
            </a:xfrm>
            <a:prstGeom prst="curvedUpArrow">
              <a:avLst>
                <a:gd name="adj1" fmla="val 4821"/>
                <a:gd name="adj2" fmla="val 26756"/>
                <a:gd name="adj3" fmla="val 2872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413" y="8535"/>
              <a:ext cx="2608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sz="2400" b="1">
                  <a:latin typeface="楷体" panose="02010609060101010101" charset="-122"/>
                  <a:ea typeface="楷体" panose="02010609060101010101" charset="-122"/>
                </a:rPr>
                <a:t>决定于</a:t>
              </a:r>
            </a:p>
          </p:txBody>
        </p:sp>
      </p:grpSp>
      <p:sp>
        <p:nvSpPr>
          <p:cNvPr id="29" name="下弧形箭头 28"/>
          <p:cNvSpPr/>
          <p:nvPr/>
        </p:nvSpPr>
        <p:spPr>
          <a:xfrm flipH="1">
            <a:off x="2453005" y="2288396"/>
            <a:ext cx="1233170" cy="511810"/>
          </a:xfrm>
          <a:prstGeom prst="curvedUpArrow">
            <a:avLst>
              <a:gd name="adj1" fmla="val 4821"/>
              <a:gd name="adj2" fmla="val 26756"/>
              <a:gd name="adj3" fmla="val 2872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168967" y="519632"/>
            <a:ext cx="2803993" cy="495548"/>
            <a:chOff x="2506980" y="579256"/>
            <a:chExt cx="3958508" cy="495548"/>
          </a:xfrm>
        </p:grpSpPr>
        <p:pic>
          <p:nvPicPr>
            <p:cNvPr id="30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" name="矩形 30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自制气压计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1 0.07379 L -0.00121 0.07595 L -0.00121 0.07811 L -0.00121 0.08027 L -0.00121 0.08274 L -0.00121 0.0849 L -0.00121 0.08706 L -0.00104 0.08953 L -0.00052 0.092 L -0.00052 0.09416 L -0.00052 0.09663 L -0.00104 0.09879 L -0.00104 0.10126 L -0.00104 0.10373 L -0.00104 0.10589 L -0.00104 0.10836 L -0.00104 0.11053 L -0.00052 0.11269 L 0.00018 0.11516 L 0.00139 0.11763 L 0.00365 0.11979 L 0.00747 0.12195 L 0.01198 0.1238 L 0.01632 0.12411 L 0.02136 0.12504 L 0.02552 0.12504 L 0.03021 0.12411 L 0.03472 0.12257 L 0.03472 0.12041 L 0.03525 0.11824 L 0.03577 0.11577 L 0.03646 0.11361 L 0.03733 0.11145 L 0.03646 0.10898 L 0.03646 0.10651 L 0.03577 0.10435 L 0.03577 0.10219 L 0.03577 0.10003 L 0.03646 0.09725 L 0.03646 0.09509 L 0.03646 0.09293 " pathEditMode="relative" rAng="0" ptsTypes="FFFFFFFFFFFFFFFFFFFFFFFFFFFFFFFFFFFFFFFFF">
                                      <p:cBhvr>
                                        <p:cTn id="3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" y="2563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nodeType="clickPar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50726E-6 L -0.00156 0.37172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18586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677 0.040741 L -0.007240 0.404444 " pathEditMode="relative" rAng="0" ptsTypes="">
                                      <p:cBhvr>
                                        <p:cTn id="5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1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8" grpId="0"/>
      <p:bldP spid="8" grpId="1"/>
      <p:bldP spid="19" grpId="0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" grpId="0" bldLvl="0" animBg="1"/>
      <p:bldP spid="2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7168" y="1282576"/>
            <a:ext cx="8977789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zh-CN" altLang="en-US" sz="2400" b="1" dirty="0">
                <a:solidFill>
                  <a:srgbClr val="000000"/>
                </a:solidFill>
                <a:ea typeface="宋体" panose="02010600030101010101" pitchFamily="2" charset="-122"/>
              </a:rPr>
              <a:t>        大气压由于</a:t>
            </a:r>
            <a:r>
              <a:rPr lang="zh-CN" altLang="en-US" sz="2400" b="1" dirty="0">
                <a:ea typeface="宋体" panose="02010600030101010101" pitchFamily="2" charset="-122"/>
              </a:rPr>
              <a:t>大气</a:t>
            </a:r>
            <a:r>
              <a:rPr lang="zh-CN" altLang="en-US" sz="2400" b="1" dirty="0">
                <a:solidFill>
                  <a:srgbClr val="000000"/>
                </a:solidFill>
                <a:ea typeface="宋体" panose="02010600030101010101" pitchFamily="2" charset="-122"/>
              </a:rPr>
              <a:t>受重力而产生，因此空气密度变小，大气压就会降低。</a:t>
            </a:r>
            <a:endParaRPr lang="en-US" altLang="zh-CN" sz="2400" b="1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61181" y="2315378"/>
            <a:ext cx="3278462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  <a:hlinkClick r:id="rId3" action="ppaction://hlinkfile"/>
              </a:rPr>
              <a:t>海拔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  <a:hlinkClick r:id="rId3" action="ppaction://hlinkfile"/>
              </a:rPr>
              <a:t>越高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，空气越稀薄</a:t>
            </a:r>
            <a:endParaRPr 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2334" y="3168670"/>
            <a:ext cx="3549650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气温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变高，空气体积膨胀</a:t>
            </a:r>
            <a:endParaRPr 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80194" y="3950520"/>
            <a:ext cx="4161790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湿度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越高，空气中含水量越高</a:t>
            </a:r>
            <a:endParaRPr 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24337" y="2983885"/>
            <a:ext cx="1123950" cy="82994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空气密度变小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014186" y="2880480"/>
            <a:ext cx="1123950" cy="82994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大气压强减小</a:t>
            </a:r>
          </a:p>
        </p:txBody>
      </p:sp>
      <p:sp>
        <p:nvSpPr>
          <p:cNvPr id="18" name="右大括号 17"/>
          <p:cNvSpPr/>
          <p:nvPr/>
        </p:nvSpPr>
        <p:spPr>
          <a:xfrm>
            <a:off x="4377054" y="2546210"/>
            <a:ext cx="547283" cy="173217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9" name="右箭头 18"/>
          <p:cNvSpPr/>
          <p:nvPr/>
        </p:nvSpPr>
        <p:spPr>
          <a:xfrm>
            <a:off x="6062980" y="3291542"/>
            <a:ext cx="695325" cy="2381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20" name="组合 19"/>
          <p:cNvGrpSpPr/>
          <p:nvPr/>
        </p:nvGrpSpPr>
        <p:grpSpPr>
          <a:xfrm>
            <a:off x="3137647" y="529372"/>
            <a:ext cx="2803993" cy="495548"/>
            <a:chOff x="2506980" y="579256"/>
            <a:chExt cx="3958508" cy="495548"/>
          </a:xfrm>
        </p:grpSpPr>
        <p:pic>
          <p:nvPicPr>
            <p:cNvPr id="21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大气压的变化</a:t>
              </a:r>
            </a:p>
          </p:txBody>
        </p:sp>
      </p:grpSp>
      <p:pic>
        <p:nvPicPr>
          <p:cNvPr id="23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863527" y="2715709"/>
            <a:ext cx="275076" cy="3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ldLvl="0" animBg="1"/>
      <p:bldP spid="7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/>
          <p:nvPr/>
        </p:nvSpPr>
        <p:spPr>
          <a:xfrm>
            <a:off x="243364" y="445744"/>
            <a:ext cx="3376613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大气压强随高度的增加而减小，可测出不同高度的气压值，列成表，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只要测出某一高度的气压值，通过查表即可知道该位置的高度值。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8675" name="Rectangle 3"/>
          <p:cNvSpPr/>
          <p:nvPr/>
        </p:nvSpPr>
        <p:spPr>
          <a:xfrm>
            <a:off x="3619500" y="3231806"/>
            <a:ext cx="5487829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珠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穆朗玛峰的高度接近海拔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9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km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，则其峰顶的大气压约为多少？相当于海平面上大气压的百分之几？</a:t>
            </a:r>
          </a:p>
        </p:txBody>
      </p:sp>
      <p:pic>
        <p:nvPicPr>
          <p:cNvPr id="41988" name="Picture 4" descr="30211t11-010"/>
          <p:cNvPicPr>
            <a:picLocks noChangeAspect="1"/>
          </p:cNvPicPr>
          <p:nvPr/>
        </p:nvPicPr>
        <p:blipFill>
          <a:blip r:embed="rId2"/>
          <a:srcRect b="14738"/>
          <a:stretch>
            <a:fillRect/>
          </a:stretch>
        </p:blipFill>
        <p:spPr>
          <a:xfrm>
            <a:off x="3433286" y="445744"/>
            <a:ext cx="5487829" cy="279688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7" name="Picture 5" descr="珠穆朗玛峰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336" y="3178942"/>
            <a:ext cx="3028950" cy="19045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678" name="Rectangle 6"/>
          <p:cNvSpPr/>
          <p:nvPr/>
        </p:nvSpPr>
        <p:spPr>
          <a:xfrm>
            <a:off x="4572000" y="4457674"/>
            <a:ext cx="283464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31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kPa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，百分之三十</a:t>
            </a:r>
          </a:p>
        </p:txBody>
      </p:sp>
      <p:pic>
        <p:nvPicPr>
          <p:cNvPr id="38914" name="Picture 2" descr="空盒气压计"/>
          <p:cNvPicPr>
            <a:picLocks noChangeAspect="1"/>
          </p:cNvPicPr>
          <p:nvPr/>
        </p:nvPicPr>
        <p:blipFill>
          <a:blip r:embed="rId4"/>
          <a:srcRect l="17458" t="-957" r="13945"/>
          <a:stretch>
            <a:fillRect/>
          </a:stretch>
        </p:blipFill>
        <p:spPr>
          <a:xfrm>
            <a:off x="781668" y="445742"/>
            <a:ext cx="2494598" cy="258794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Rectangle 3"/>
          <p:cNvSpPr/>
          <p:nvPr/>
        </p:nvSpPr>
        <p:spPr>
          <a:xfrm>
            <a:off x="464820" y="3033686"/>
            <a:ext cx="2520791" cy="6813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气压计可改造为高度计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uiExpand="1" build="allAtOnce" bldLvl="0"/>
      <p:bldP spid="28675" grpId="0"/>
      <p:bldP spid="28678" grpId="0"/>
      <p:bldP spid="389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3"/>
          <p:cNvSpPr txBox="1"/>
          <p:nvPr/>
        </p:nvSpPr>
        <p:spPr>
          <a:xfrm>
            <a:off x="3783436" y="1646361"/>
            <a:ext cx="5161502" cy="31846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一切液体的沸点都是气压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增大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升高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，气压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减小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降低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通常说的沸点，都是指在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标准大气压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下。</a:t>
            </a:r>
          </a:p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说水的沸点是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摄氏度，必须强调是在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标准大气压下。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921079" y="687753"/>
            <a:ext cx="5310231" cy="612541"/>
            <a:chOff x="2506980" y="593791"/>
            <a:chExt cx="3958508" cy="481013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2593872" y="632414"/>
              <a:ext cx="3871616" cy="3675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液体沸点与大气压的关系</a:t>
              </a:r>
            </a:p>
          </p:txBody>
        </p:sp>
      </p:grpSp>
      <p:pic>
        <p:nvPicPr>
          <p:cNvPr id="12290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81" y="1841319"/>
            <a:ext cx="3264796" cy="2287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278401" y="3827881"/>
            <a:ext cx="275076" cy="3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7163" y="2920815"/>
            <a:ext cx="8829675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高压锅把水相当紧密地封闭起来，水受热蒸发产生的水蒸气不能扩散到空气中，只能保留在高压锅内，就使高压锅内部的气压高于1个大气压，也使水要在高于100℃时才沸腾，这样高压锅内部就形成高温高压的环境，饭就容易很快做熟了，并且相当酥烂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71" y="1182623"/>
            <a:ext cx="3026836" cy="16990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文本框 2"/>
          <p:cNvSpPr txBox="1"/>
          <p:nvPr/>
        </p:nvSpPr>
        <p:spPr>
          <a:xfrm>
            <a:off x="3596609" y="1284499"/>
            <a:ext cx="2204378" cy="143032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家用高压锅使用温度大约为110～120℃。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8026" y="4488561"/>
            <a:ext cx="5525929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使用高压锅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可以节能并能缩短烹饪时间。</a:t>
            </a: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6077824" y="1295434"/>
            <a:ext cx="2711768" cy="1413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400" b="1" i="0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逆向应用</a:t>
            </a:r>
          </a:p>
          <a:p>
            <a:pPr marL="0" marR="0" lvl="0" indent="0" algn="ctr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400" b="1" i="0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制糖和制药工业中要利用低压沸腾。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066176" y="528362"/>
            <a:ext cx="3011648" cy="612541"/>
            <a:chOff x="2506980" y="593791"/>
            <a:chExt cx="3958508" cy="481013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2593872" y="632414"/>
              <a:ext cx="3871616" cy="3675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压力锅</a:t>
              </a:r>
            </a:p>
          </p:txBody>
        </p:sp>
      </p:grpSp>
    </p:spTree>
    <p:custDataLst>
      <p:tags r:id="rId1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307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6169" y="664552"/>
            <a:ext cx="8917497" cy="42473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5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你喜欢吃爆米花吗？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25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知道它是怎样做出来的吗？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25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将玉米放在爆花锅中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然后放糖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25000"/>
              </a:lnSpc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和奶油或黄油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开火加热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合上锅盖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</a:p>
          <a:p>
            <a:pPr indent="0">
              <a:lnSpc>
                <a:spcPct val="125000"/>
              </a:lnSpc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不断搅拌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使得玉米处在高温高压的状态下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当温度升高到一定程度时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玉米粒便会逐渐变软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玉米粒内的大部分水分变成水蒸气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使得已变软的玉米粒膨胀。但此时玉米粒不会在锅内爆开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只有当锅盖被打开后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玉米粒才会瞬时爆开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变成香甜可口的玉米花。那么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为什么玉米粒只有在锅盖打开后才会爆开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是什么使它爆开的呢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1224" y="664552"/>
            <a:ext cx="2857500" cy="2019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0879" y="1218612"/>
            <a:ext cx="8826925" cy="33239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（2019•郴州）将少量热水倒入一空矿泉水瓶中（矿泉水瓶未变形），轻轻摇晃后将热水倒出，立即拧紧瓶盖，然后浇上冷水，可以看到矿泉水瓶变瘪。产生这一现象的主要原因是（　　）</a:t>
            </a: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A．在所浇冷水的压力作用下，矿泉水瓶被压瘪 </a:t>
            </a: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B．矿泉水瓶热胀冷缩的结果 </a:t>
            </a: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C．矿泉水瓶内热气将它吸进去了 </a:t>
            </a: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D．在大气压的作用下，矿泉水瓶被压瘪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888652" y="2189660"/>
            <a:ext cx="33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</a:p>
        </p:txBody>
      </p:sp>
      <p:grpSp>
        <p:nvGrpSpPr>
          <p:cNvPr id="12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13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5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6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4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726097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5742" y="1108896"/>
            <a:ext cx="8594977" cy="3693319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（2018•怀化）下列事例中不是利用大气压工作的是   </a:t>
            </a:r>
            <a:endParaRPr lang="en-US" altLang="zh-CN" sz="2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A．用塑料管吸饮料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B．用抽水机抽水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C．用注射器将药液注入病人体内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D．钢笔吸墨水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03595" y="1861883"/>
            <a:ext cx="33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grpSp>
        <p:nvGrpSpPr>
          <p:cNvPr id="15" name="组合 3"/>
          <p:cNvGrpSpPr/>
          <p:nvPr/>
        </p:nvGrpSpPr>
        <p:grpSpPr bwMode="auto">
          <a:xfrm>
            <a:off x="3398844" y="525753"/>
            <a:ext cx="1879997" cy="474345"/>
            <a:chOff x="497257" y="753279"/>
            <a:chExt cx="1881032" cy="475146"/>
          </a:xfrm>
        </p:grpSpPr>
        <p:grpSp>
          <p:nvGrpSpPr>
            <p:cNvPr id="16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5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4706224" y="1300294"/>
            <a:ext cx="2290194" cy="343948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55303" y="3691156"/>
            <a:ext cx="1048624" cy="360727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54433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439" y="1155197"/>
            <a:ext cx="9031605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（锦州中考）关于托里拆利实验，下面说法中正确的是 （　　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A．玻璃管内径越大，管内和管外水银面高度差越小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B．往水银槽内多倒些水银，管内和管外水银面高度差增大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C．玻璃管倾斜，管内和管外水银面高度差不变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D．玻璃管内水银柱上方进入一些空气，管内和管外水银面高度差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不变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94079" y="1298830"/>
            <a:ext cx="33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grpSp>
        <p:nvGrpSpPr>
          <p:cNvPr id="13" name="组合 3"/>
          <p:cNvGrpSpPr/>
          <p:nvPr/>
        </p:nvGrpSpPr>
        <p:grpSpPr bwMode="auto">
          <a:xfrm>
            <a:off x="3398844" y="525753"/>
            <a:ext cx="1879997" cy="474345"/>
            <a:chOff x="497257" y="753279"/>
            <a:chExt cx="1881032" cy="475146"/>
          </a:xfrm>
        </p:grpSpPr>
        <p:grpSp>
          <p:nvGrpSpPr>
            <p:cNvPr id="14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6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5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576398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2024" y="1064335"/>
            <a:ext cx="8786813" cy="3582519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3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（泰州中考）制糖工业中，一般用沸腾的方法去除糖汁中的水分。但在加热时，必须确保糖汁的温度低于100℃，否则会影响糖质。为此，你将建议采取以下哪种措施  （     ）</a:t>
            </a:r>
          </a:p>
          <a:p>
            <a:pPr fontAlgn="auto">
              <a:lnSpc>
                <a:spcPct val="13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A．用“文火”给糖汁缓慢加热</a:t>
            </a:r>
          </a:p>
          <a:p>
            <a:pPr fontAlgn="auto">
              <a:lnSpc>
                <a:spcPct val="13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B．用“猛火”快速加热，缩短加热时间 </a:t>
            </a:r>
          </a:p>
          <a:p>
            <a:pPr fontAlgn="auto">
              <a:lnSpc>
                <a:spcPct val="13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C．设法增大糖汁液面上的气压 </a:t>
            </a:r>
          </a:p>
          <a:p>
            <a:pPr fontAlgn="auto">
              <a:lnSpc>
                <a:spcPct val="13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D．设法减小糖汁液面上的气压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577095" y="2093727"/>
            <a:ext cx="33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174458" y="2553970"/>
            <a:ext cx="1107347" cy="101473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000" b="1"/>
          </a:p>
          <a:p>
            <a:endParaRPr lang="zh-CN" altLang="en-US" sz="2000" b="1"/>
          </a:p>
          <a:p>
            <a:endParaRPr lang="zh-CN" altLang="en-US" sz="2000" b="1"/>
          </a:p>
        </p:txBody>
      </p:sp>
      <p:sp>
        <p:nvSpPr>
          <p:cNvPr id="14" name="圆角矩形标注 13"/>
          <p:cNvSpPr/>
          <p:nvPr/>
        </p:nvSpPr>
        <p:spPr>
          <a:xfrm>
            <a:off x="6216557" y="2964652"/>
            <a:ext cx="2110740" cy="411480"/>
          </a:xfrm>
          <a:prstGeom prst="wedgeRoundRectCallout">
            <a:avLst>
              <a:gd name="adj1" fmla="val -237063"/>
              <a:gd name="adj2" fmla="val -11574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沸点不变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430020" y="3660705"/>
            <a:ext cx="3145410" cy="39878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000" b="1"/>
          </a:p>
        </p:txBody>
      </p:sp>
      <p:sp>
        <p:nvSpPr>
          <p:cNvPr id="16" name="圆角矩形标注 15"/>
          <p:cNvSpPr/>
          <p:nvPr/>
        </p:nvSpPr>
        <p:spPr>
          <a:xfrm>
            <a:off x="6023610" y="3556635"/>
            <a:ext cx="2110740" cy="411480"/>
          </a:xfrm>
          <a:prstGeom prst="wedgeRoundRectCallout">
            <a:avLst>
              <a:gd name="adj1" fmla="val -118228"/>
              <a:gd name="adj2" fmla="val 33278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沸点升高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430020" y="4135563"/>
            <a:ext cx="3145410" cy="39878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000" b="1"/>
          </a:p>
        </p:txBody>
      </p:sp>
      <p:sp>
        <p:nvSpPr>
          <p:cNvPr id="25" name="圆角矩形标注 24"/>
          <p:cNvSpPr/>
          <p:nvPr/>
        </p:nvSpPr>
        <p:spPr>
          <a:xfrm>
            <a:off x="6023610" y="4143375"/>
            <a:ext cx="2110740" cy="411480"/>
          </a:xfrm>
          <a:prstGeom prst="wedgeRoundRectCallout">
            <a:avLst>
              <a:gd name="adj1" fmla="val -118625"/>
              <a:gd name="adj2" fmla="val 658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沸点降低</a:t>
            </a:r>
          </a:p>
        </p:txBody>
      </p:sp>
      <p:grpSp>
        <p:nvGrpSpPr>
          <p:cNvPr id="26" name="组合 3"/>
          <p:cNvGrpSpPr/>
          <p:nvPr/>
        </p:nvGrpSpPr>
        <p:grpSpPr bwMode="auto">
          <a:xfrm>
            <a:off x="3398844" y="525753"/>
            <a:ext cx="1879997" cy="474345"/>
            <a:chOff x="497257" y="753279"/>
            <a:chExt cx="1881032" cy="475146"/>
          </a:xfrm>
        </p:grpSpPr>
        <p:grpSp>
          <p:nvGrpSpPr>
            <p:cNvPr id="27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9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8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  <p:custDataLst>
      <p:tags r:id="rId1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 animBg="1"/>
      <p:bldP spid="14" grpId="0" animBg="1"/>
      <p:bldP spid="15" grpId="0" animBg="1"/>
      <p:bldP spid="16" grpId="0" animBg="1"/>
      <p:bldP spid="17" grpId="0" animBg="1"/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296" y="1057884"/>
            <a:ext cx="8975408" cy="3815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如图所示小关在课外探究活动中，将一个空易拉罐里的空气抽走后，易拉罐变扁了，压扁易拉罐的力是（　　）</a:t>
            </a:r>
          </a:p>
          <a:p>
            <a:pPr fontAlgn="auto">
              <a:lnSpc>
                <a:spcPts val="48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A．大气压力 </a:t>
            </a:r>
          </a:p>
          <a:p>
            <a:pPr fontAlgn="auto">
              <a:lnSpc>
                <a:spcPts val="48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B．易拉罐的重力 </a:t>
            </a:r>
          </a:p>
          <a:p>
            <a:pPr fontAlgn="auto">
              <a:lnSpc>
                <a:spcPts val="48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C．易拉罐对地面的压力 </a:t>
            </a:r>
          </a:p>
          <a:p>
            <a:pPr fontAlgn="auto">
              <a:lnSpc>
                <a:spcPts val="48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D．地面对易拉罐的支持力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122676" y="1677740"/>
            <a:ext cx="403225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23" b="11078"/>
          <a:stretch/>
        </p:blipFill>
        <p:spPr>
          <a:xfrm>
            <a:off x="5406704" y="2277036"/>
            <a:ext cx="2461747" cy="2697636"/>
          </a:xfrm>
          <a:prstGeom prst="rect">
            <a:avLst/>
          </a:prstGeom>
        </p:spPr>
      </p:pic>
      <p:grpSp>
        <p:nvGrpSpPr>
          <p:cNvPr id="12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13" name="缺角矩形 12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4" name="缺角矩形 13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5" name="缺角矩形 14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4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0998" y="1373955"/>
            <a:ext cx="8207693" cy="7118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4840"/>
              </a:lnSpc>
            </a:pP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319087" y="1057933"/>
            <a:ext cx="8753951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小明在假期中要外出旅游半个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月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他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担心家里盆景中的水会因蒸发而干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掉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于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是他用了一个塑料瓶装满水倒放在盆景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中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瓶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口刚刚被水浸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没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图所示。他这样做能使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瓶口处水的压强逐渐减小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盆景中的水位保持一定的高度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瓶内上方空气的压强不变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盆景中水位逐渐升高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710" name="9319.eps" descr="id:2147513420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6704" y="3042625"/>
            <a:ext cx="3015139" cy="167211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985244" y="2122892"/>
            <a:ext cx="386080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grpSp>
        <p:nvGrpSpPr>
          <p:cNvPr id="6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7" name="缺角矩形 6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8" name="缺角矩形 7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9" name="缺角矩形 8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0" name="缺角矩形 9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1" name="缺角矩形 10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2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1005" y="1365252"/>
            <a:ext cx="6646690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如图。老师在做托里拆利实验时（当地气压为标准大气压），试管的顶端混入了部分空气，实验时测得管内水银柱的高度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（选填“大于”“等于”“小于”）760mm；如果将试管顶端开一个孔，管内水银柱最终会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_____________________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65091" y="2572368"/>
            <a:ext cx="855821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小于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0573" y="4140555"/>
            <a:ext cx="35521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下降至管内外液面相平</a:t>
            </a:r>
          </a:p>
        </p:txBody>
      </p:sp>
      <p:grpSp>
        <p:nvGrpSpPr>
          <p:cNvPr id="7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8" name="缺角矩形 7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9" name="缺角矩形 8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0" name="缺角矩形 9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1" name="缺角矩形 10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2" name="缺角矩形 11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3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30" t="1559" r="28639" b="-1"/>
          <a:stretch/>
        </p:blipFill>
        <p:spPr>
          <a:xfrm>
            <a:off x="6968745" y="939244"/>
            <a:ext cx="1615033" cy="3726621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文本框 105"/>
          <p:cNvSpPr txBox="1"/>
          <p:nvPr/>
        </p:nvSpPr>
        <p:spPr>
          <a:xfrm>
            <a:off x="162084" y="1109178"/>
            <a:ext cx="8845868" cy="37856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25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如果把笼罩着地球的大气层比作浩瀚的海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洋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我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们人类就生活在这“大气海洋”的底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部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承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受着大气对我们的压强——大气压。下列有关叙述中不正确的是  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 indent="0" fontAlgn="auto">
              <a:lnSpc>
                <a:spcPct val="125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马德堡半球实验有力地证明了大气压的存在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25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B. 1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个标准大气压的数值约为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1.013×10</a:t>
            </a:r>
            <a:r>
              <a:rPr lang="en-US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5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Pa</a:t>
            </a:r>
          </a:p>
          <a:p>
            <a:pPr indent="0" fontAlgn="auto">
              <a:lnSpc>
                <a:spcPct val="125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大气压的大小与大气的密度有关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离地面越高的地方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大气压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25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也越大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25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晴天一般比阴天气压高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56422" y="2065313"/>
            <a:ext cx="40322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grpSp>
        <p:nvGrpSpPr>
          <p:cNvPr id="4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5" name="缺角矩形 4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6" name="缺角矩形 5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8" name="缺角矩形 7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9" name="缺角矩形 8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0" name="缺角矩形 9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1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0" name="9309.eps" descr="id:2147513143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6793" y="1251082"/>
            <a:ext cx="2513171" cy="1900714"/>
          </a:xfrm>
          <a:prstGeom prst="rect">
            <a:avLst/>
          </a:prstGeom>
        </p:spPr>
      </p:pic>
      <p:sp>
        <p:nvSpPr>
          <p:cNvPr id="101" name="文本框 100"/>
          <p:cNvSpPr txBox="1"/>
          <p:nvPr/>
        </p:nvSpPr>
        <p:spPr>
          <a:xfrm>
            <a:off x="136875" y="1028137"/>
            <a:ext cx="8619173" cy="37856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25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5.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用如图所示的装置粗略测量大气压的值。</a:t>
            </a:r>
          </a:p>
          <a:p>
            <a:pPr indent="0" algn="l" fontAlgn="auto">
              <a:lnSpc>
                <a:spcPct val="125000"/>
              </a:lnSpc>
            </a:pP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把吸盘用力压在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玻璃上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排出吸盘内的空气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 algn="l" fontAlgn="auto">
              <a:lnSpc>
                <a:spcPct val="125000"/>
              </a:lnSpc>
            </a:pP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吸盘压在玻璃上的面积为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4×10</a:t>
            </a:r>
            <a:r>
              <a:rPr lang="en-US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-4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m</a:t>
            </a:r>
            <a:r>
              <a:rPr lang="en-US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。轻轻向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 algn="l" fontAlgn="auto">
              <a:lnSpc>
                <a:spcPct val="125000"/>
              </a:lnSpc>
            </a:pP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挂在吸盘下的小桶内加沙子。吸盘刚好脱落时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 algn="l" fontAlgn="auto">
              <a:lnSpc>
                <a:spcPct val="125000"/>
              </a:lnSpc>
            </a:pP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测出吸盘、小桶和沙子的总质量为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3.2 kg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。则大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 algn="l" fontAlgn="auto">
              <a:lnSpc>
                <a:spcPct val="125000"/>
              </a:lnSpc>
            </a:pP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气对吸盘的压力为</a:t>
            </a:r>
            <a:r>
              <a:rPr lang="en-US" altLang="zh-CN" sz="2400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N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g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=10 N/kg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大气压的测量值为</a:t>
            </a:r>
            <a:r>
              <a:rPr lang="en-US" altLang="zh-CN" sz="2400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Pa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。若吸盘内的空气不能完全排出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则大气压的测量值比实际值偏</a:t>
            </a:r>
            <a:r>
              <a:rPr lang="en-US" altLang="zh-CN" sz="2400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49635" y="4279762"/>
            <a:ext cx="551498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193615" y="3356358"/>
            <a:ext cx="4902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32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37699" y="3797726"/>
            <a:ext cx="10502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8×10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4</a:t>
            </a:r>
          </a:p>
        </p:txBody>
      </p:sp>
      <p:grpSp>
        <p:nvGrpSpPr>
          <p:cNvPr id="8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9" name="缺角矩形 8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0" name="缺角矩形 9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1" name="缺角矩形 10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2" name="缺角矩形 11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3" name="缺角矩形 12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4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173831" y="1072012"/>
            <a:ext cx="8899208" cy="37856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小明家的高压锅直径为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24cm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排气孔内径为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4mm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。小明不慎丢失了锅的限压阀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当他到商店购买时售货员告诉他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生产这个锅的厂家提供的限压阀有两种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孔径相同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质量分别为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100 g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和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60 g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/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请你根据说明书给出的数据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通过计算说明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小明应该买哪一种限压阀。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说明书标有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当大气压为</a:t>
            </a:r>
          </a:p>
          <a:p>
            <a:pPr indent="0"/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10</a:t>
            </a:r>
            <a:r>
              <a:rPr lang="en-US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5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Pa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时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该锅最高温度为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120 ℃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</a:p>
          <a:p>
            <a:pPr indent="0"/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已知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水的沸点与压强的关系如图</a:t>
            </a:r>
          </a:p>
          <a:p>
            <a:pPr indent="0"/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所示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g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=10 N/kg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 indent="0"/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请你说明如果买另一种限压阀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使用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/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时会出现什么问题。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696" name="+X48.EPS" descr="id:214751330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9130" y="2752222"/>
            <a:ext cx="2733588" cy="1811760"/>
          </a:xfrm>
          <a:prstGeom prst="rect">
            <a:avLst/>
          </a:prstGeom>
        </p:spPr>
      </p:pic>
      <p:grpSp>
        <p:nvGrpSpPr>
          <p:cNvPr id="11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12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626745" y="2815405"/>
            <a:ext cx="7385050" cy="15767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.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通过观察和实验探究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知道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大气压强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的存在；知道测量大气压强的方法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知道大气压强的单位和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标准大气压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。</a:t>
            </a:r>
            <a:endParaRPr kumimoji="0" lang="zh-CN" altLang="zh-CN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303020" y="957395"/>
            <a:ext cx="7370445" cy="16478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2.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知道抽水机、高压锅的工作原理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认识生活中利用大气压强的现象。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78815" y="630370"/>
            <a:ext cx="8214995" cy="3888105"/>
            <a:chOff x="987" y="819"/>
            <a:chExt cx="12937" cy="6123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987" y="6916"/>
              <a:ext cx="12104" cy="26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3027" y="4042"/>
              <a:ext cx="0" cy="2874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12993" y="4057"/>
              <a:ext cx="912" cy="7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H="1" flipV="1">
              <a:off x="13924" y="819"/>
              <a:ext cx="0" cy="3291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2" r="3022" b="14213"/>
          <a:stretch/>
        </p:blipFill>
        <p:spPr>
          <a:xfrm>
            <a:off x="6160280" y="544676"/>
            <a:ext cx="3001968" cy="283143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8110" y="586712"/>
            <a:ext cx="890778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解：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由题图可</a:t>
            </a:r>
            <a:r>
              <a:rPr lang="zh-CN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知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当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锅内温度为</a:t>
            </a:r>
            <a:r>
              <a:rPr 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120℃</a:t>
            </a:r>
          </a:p>
          <a:p>
            <a:pPr indent="0"/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时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锅内气体压强</a:t>
            </a:r>
            <a:r>
              <a:rPr 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p</a:t>
            </a:r>
            <a:r>
              <a:rPr lang="zh-CN" sz="2400" b="1" baseline="-250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内</a:t>
            </a:r>
            <a:r>
              <a:rPr 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=1.8×10</a:t>
            </a:r>
            <a:r>
              <a:rPr lang="en-US" sz="2400" b="1" baseline="300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5</a:t>
            </a:r>
            <a:r>
              <a:rPr 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Pa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。</a:t>
            </a:r>
          </a:p>
          <a:p>
            <a:pPr indent="0"/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       限压阀受力平</a:t>
            </a:r>
            <a:r>
              <a:rPr lang="zh-CN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衡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限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压阀</a:t>
            </a:r>
          </a:p>
          <a:p>
            <a:pPr indent="0"/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的质量为</a:t>
            </a:r>
            <a:r>
              <a:rPr 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则有</a:t>
            </a:r>
            <a:r>
              <a:rPr 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p</a:t>
            </a:r>
            <a:r>
              <a:rPr lang="zh-CN" sz="2400" b="1" baseline="-250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外</a:t>
            </a:r>
            <a:r>
              <a:rPr 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S+mg=p</a:t>
            </a:r>
            <a:r>
              <a:rPr lang="zh-CN" sz="2400" b="1" baseline="-250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内</a:t>
            </a:r>
            <a:r>
              <a:rPr 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S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可得</a:t>
            </a:r>
          </a:p>
          <a:p>
            <a:pPr indent="0"/>
            <a:endParaRPr lang="en-US" sz="2400" b="1" i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indent="0"/>
            <a:r>
              <a:rPr 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m=</a:t>
            </a:r>
          </a:p>
          <a:p>
            <a:pPr indent="0"/>
            <a:endParaRPr lang="en-US" sz="2400" b="1" i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indent="0"/>
            <a:endParaRPr lang="en-US" sz="2400" b="1" i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indent="0"/>
            <a:endParaRPr lang="en-US" sz="2400" b="1" i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indent="0"/>
            <a:r>
              <a:rPr 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≈0.1kg =100 g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所以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应该买质量为</a:t>
            </a:r>
            <a:r>
              <a:rPr 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100 g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的限压阀。</a:t>
            </a:r>
          </a:p>
          <a:p>
            <a:pPr indent="0"/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如果买另一种质量为</a:t>
            </a:r>
            <a:r>
              <a:rPr 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60 g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的限压阀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使用时锅内的最高气压值偏小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锅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内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温度达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不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到</a:t>
            </a:r>
            <a:r>
              <a:rPr 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120 ℃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6" name="对象 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31031" y="2286450"/>
          <a:ext cx="1403985" cy="7234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4" r:id="rId4" imgW="838200" imgH="431800" progId="Equation.KSEE3">
                  <p:embed/>
                </p:oleObj>
              </mc:Choice>
              <mc:Fallback>
                <p:oleObj r:id="rId4" imgW="838200" imgH="4318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1031" y="2286450"/>
                        <a:ext cx="1403985" cy="7234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23863" y="3128460"/>
          <a:ext cx="4955381" cy="7443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5" r:id="rId6" imgW="2959100" imgH="444500" progId="Equation.KSEE3">
                  <p:embed/>
                </p:oleObj>
              </mc:Choice>
              <mc:Fallback>
                <p:oleObj r:id="rId6" imgW="2959100" imgH="4445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23863" y="3128460"/>
                        <a:ext cx="4955381" cy="7443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直接连接符 18"/>
          <p:cNvCxnSpPr/>
          <p:nvPr/>
        </p:nvCxnSpPr>
        <p:spPr>
          <a:xfrm>
            <a:off x="7515702" y="1401752"/>
            <a:ext cx="54293" cy="1429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flipH="1">
            <a:off x="7542372" y="596413"/>
            <a:ext cx="476" cy="728186"/>
          </a:xfrm>
          <a:prstGeom prst="straightConnector1">
            <a:avLst/>
          </a:prstGeom>
          <a:ln w="34925">
            <a:solidFill>
              <a:srgbClr val="FF0000"/>
            </a:solidFill>
            <a:headEnd type="none"/>
            <a:tailEnd type="arrow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7569995" y="1960393"/>
            <a:ext cx="840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zh-CN" altLang="en-US" sz="2400" b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内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979640" y="586712"/>
            <a:ext cx="73781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S</a:t>
            </a:r>
            <a:endParaRPr lang="en-US" altLang="zh-CN" sz="2400" b="1" baseline="-2500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>
            <a:off x="7535705" y="1429851"/>
            <a:ext cx="6668" cy="839629"/>
          </a:xfrm>
          <a:prstGeom prst="straightConnector1">
            <a:avLst/>
          </a:prstGeom>
          <a:ln w="34925" cmpd="sng">
            <a:solidFill>
              <a:schemeClr val="accent1">
                <a:shade val="50000"/>
              </a:schemeClr>
            </a:solidFill>
            <a:prstDash val="solid"/>
            <a:headEnd type="arrow" w="med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7622859" y="1376035"/>
            <a:ext cx="604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mg</a:t>
            </a:r>
            <a:endParaRPr lang="en-US" altLang="zh-CN" sz="2400" b="1" baseline="-25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7539991" y="1401752"/>
            <a:ext cx="3334" cy="332899"/>
          </a:xfrm>
          <a:prstGeom prst="straightConnector1">
            <a:avLst/>
          </a:prstGeom>
          <a:ln w="34925">
            <a:solidFill>
              <a:srgbClr val="FF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78281" y="941412"/>
            <a:ext cx="156083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如图所示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endParaRPr lang="zh-CN" altLang="en-US" sz="2400" b="1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4" grpId="0"/>
      <p:bldP spid="2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0" name="9314a.eps" descr="id:2147513341;FounderCES"/>
          <p:cNvPicPr>
            <a:picLocks noChangeAspect="1"/>
          </p:cNvPicPr>
          <p:nvPr/>
        </p:nvPicPr>
        <p:blipFill>
          <a:blip r:embed="rId2"/>
          <a:srcRect l="5094" r="4947"/>
          <a:stretch>
            <a:fillRect/>
          </a:stretch>
        </p:blipFill>
        <p:spPr>
          <a:xfrm>
            <a:off x="95250" y="589095"/>
            <a:ext cx="8903970" cy="4402931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8490" y="1176860"/>
            <a:ext cx="8744566" cy="3283208"/>
            <a:chOff x="508490" y="1176860"/>
            <a:chExt cx="8744566" cy="3283208"/>
          </a:xfrm>
        </p:grpSpPr>
        <p:sp>
          <p:nvSpPr>
            <p:cNvPr id="7" name="等腰三角形 6"/>
            <p:cNvSpPr/>
            <p:nvPr>
              <p:custDataLst>
                <p:tags r:id="rId1"/>
              </p:custDataLst>
            </p:nvPr>
          </p:nvSpPr>
          <p:spPr bwMode="auto">
            <a:xfrm rot="16200000">
              <a:off x="925343" y="1289720"/>
              <a:ext cx="3283208" cy="3057488"/>
            </a:xfrm>
            <a:prstGeom prst="triangle">
              <a:avLst/>
            </a:prstGeom>
            <a:solidFill>
              <a:srgbClr val="4276AA">
                <a:lumMod val="20000"/>
                <a:lumOff val="80000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 bwMode="auto">
            <a:xfrm>
              <a:off x="508490" y="1946362"/>
              <a:ext cx="1744204" cy="1744205"/>
            </a:xfrm>
            <a:prstGeom prst="ellipse">
              <a:avLst/>
            </a:prstGeom>
            <a:solidFill>
              <a:srgbClr val="4276AA"/>
            </a:solidFill>
            <a:ln w="9525">
              <a:noFill/>
              <a:round/>
            </a:ln>
          </p:spPr>
          <p:txBody>
            <a:bodyPr vert="horz" wrap="square" lIns="67500" tIns="67500" rIns="67500" bIns="67500" anchor="ctr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作业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</a:p>
          </p:txBody>
        </p:sp>
        <p:sp>
          <p:nvSpPr>
            <p:cNvPr id="9" name="圆角矩形 8"/>
            <p:cNvSpPr/>
            <p:nvPr>
              <p:custDataLst>
                <p:tags r:id="rId3"/>
              </p:custDataLst>
            </p:nvPr>
          </p:nvSpPr>
          <p:spPr>
            <a:xfrm>
              <a:off x="4215821" y="2093443"/>
              <a:ext cx="101088" cy="531880"/>
            </a:xfrm>
            <a:prstGeom prst="roundRect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>
              <p:custDataLst>
                <p:tags r:id="rId4"/>
              </p:custDataLst>
            </p:nvPr>
          </p:nvSpPr>
          <p:spPr>
            <a:xfrm>
              <a:off x="4215821" y="3027429"/>
              <a:ext cx="101088" cy="531880"/>
            </a:xfrm>
            <a:prstGeom prst="roundRect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5"/>
              </p:custDataLst>
            </p:nvPr>
          </p:nvSpPr>
          <p:spPr bwMode="auto">
            <a:xfrm>
              <a:off x="4473893" y="1946407"/>
              <a:ext cx="1544955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178AA1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教材作业</a:t>
              </a:r>
            </a:p>
          </p:txBody>
        </p:sp>
        <p:sp>
          <p:nvSpPr>
            <p:cNvPr id="20" name="文本框 19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4316729" y="2383605"/>
              <a:ext cx="4936327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 完成课后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“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动手动脑学物理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”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练习</a:t>
              </a:r>
            </a:p>
          </p:txBody>
        </p:sp>
        <p:sp>
          <p:nvSpPr>
            <p:cNvPr id="11" name="文本框 10"/>
            <p:cNvSpPr txBox="1"/>
            <p:nvPr>
              <p:custDataLst>
                <p:tags r:id="rId7"/>
              </p:custDataLst>
            </p:nvPr>
          </p:nvSpPr>
          <p:spPr bwMode="auto">
            <a:xfrm>
              <a:off x="4473893" y="2880334"/>
              <a:ext cx="1545431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40A693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自主安排</a:t>
              </a:r>
            </a:p>
          </p:txBody>
        </p:sp>
        <p:sp>
          <p:nvSpPr>
            <p:cNvPr id="18" name="文本框 17"/>
            <p:cNvSpPr txBox="1"/>
            <p:nvPr>
              <p:custDataLst>
                <p:tags r:id="rId8"/>
              </p:custDataLst>
            </p:nvPr>
          </p:nvSpPr>
          <p:spPr bwMode="auto">
            <a:xfrm>
              <a:off x="4473893" y="3182752"/>
              <a:ext cx="3659505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配套练习册练习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85834" y="1420072"/>
            <a:ext cx="7764780" cy="110680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框 6146"/>
          <p:cNvSpPr txBox="1"/>
          <p:nvPr/>
        </p:nvSpPr>
        <p:spPr>
          <a:xfrm>
            <a:off x="692209" y="3332994"/>
            <a:ext cx="3452502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液体内部朝各个方向都有压强，这是由于液体受重力且具有流动性。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</p:txBody>
      </p:sp>
      <p:sp>
        <p:nvSpPr>
          <p:cNvPr id="16" name="TextBox 5"/>
          <p:cNvSpPr txBox="1"/>
          <p:nvPr/>
        </p:nvSpPr>
        <p:spPr>
          <a:xfrm>
            <a:off x="4631223" y="3328590"/>
            <a:ext cx="4188619" cy="193899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大气也受到重力的作用，也具有流动性，那大气有没有向各个方向的压强呢？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有什么现象可以证明大气压强的存在呢？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028" name="Picture 4" descr="G:\resource\8x92\jpg\03304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382" y="719548"/>
            <a:ext cx="2839588" cy="2459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0793" y="719548"/>
            <a:ext cx="3749480" cy="2399667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/>
      <p:bldP spid="16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03904001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216" y="2077776"/>
            <a:ext cx="1640869" cy="242013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734232" y="534872"/>
            <a:ext cx="4012883" cy="466249"/>
            <a:chOff x="6049" y="1048"/>
            <a:chExt cx="8426" cy="979"/>
          </a:xfrm>
        </p:grpSpPr>
        <p:grpSp>
          <p:nvGrpSpPr>
            <p:cNvPr id="24" name="组合 18"/>
            <p:cNvGrpSpPr/>
            <p:nvPr/>
          </p:nvGrpSpPr>
          <p:grpSpPr bwMode="auto">
            <a:xfrm>
              <a:off x="6049" y="1138"/>
              <a:ext cx="2811" cy="889"/>
              <a:chOff x="2174498" y="684067"/>
              <a:chExt cx="1785105" cy="564902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2212975" y="684067"/>
                <a:ext cx="1746628" cy="557277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/>
              </a:p>
            </p:txBody>
          </p:sp>
          <p:sp>
            <p:nvSpPr>
              <p:cNvPr id="26" name="矩形 1"/>
              <p:cNvSpPr>
                <a:spLocks noChangeArrowheads="1"/>
              </p:cNvSpPr>
              <p:nvPr/>
            </p:nvSpPr>
            <p:spPr bwMode="auto">
              <a:xfrm>
                <a:off x="2174498" y="731692"/>
                <a:ext cx="1785105" cy="5172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1</a:t>
                </a: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9495" y="1048"/>
              <a:ext cx="4980" cy="96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大气压强的存在</a:t>
              </a:r>
            </a:p>
          </p:txBody>
        </p:sp>
      </p:grpSp>
      <p:sp>
        <p:nvSpPr>
          <p:cNvPr id="28" name="TextBox 1"/>
          <p:cNvSpPr txBox="1"/>
          <p:nvPr/>
        </p:nvSpPr>
        <p:spPr>
          <a:xfrm>
            <a:off x="841824" y="1230473"/>
            <a:ext cx="1112805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实验一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053381" y="1954691"/>
            <a:ext cx="53816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如果把塑料吸盘戳个小孔，空气通过小孔进入吸盘和光滑的墙壁之间，内外压强相等，吸盘就不能贴在光滑的墙面上。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54629" y="1230473"/>
            <a:ext cx="1904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吸盘实验</a:t>
            </a:r>
          </a:p>
        </p:txBody>
      </p:sp>
      <p:pic>
        <p:nvPicPr>
          <p:cNvPr id="30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956403" y="4112426"/>
            <a:ext cx="275076" cy="3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1942" y="717194"/>
            <a:ext cx="1112805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实验二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703705" y="716915"/>
            <a:ext cx="1572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覆杯实验</a:t>
            </a:r>
            <a:endParaRPr lang="en-US" altLang="zh-CN" dirty="0"/>
          </a:p>
        </p:txBody>
      </p:sp>
      <p:pic>
        <p:nvPicPr>
          <p:cNvPr id="9" name="图片 8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453" y="1329846"/>
            <a:ext cx="8185429" cy="2512238"/>
          </a:xfrm>
          <a:prstGeom prst="rect">
            <a:avLst/>
          </a:prstGeom>
        </p:spPr>
      </p:pic>
      <p:sp>
        <p:nvSpPr>
          <p:cNvPr id="10" name="TextBox 3"/>
          <p:cNvSpPr txBox="1"/>
          <p:nvPr/>
        </p:nvSpPr>
        <p:spPr>
          <a:xfrm>
            <a:off x="4991451" y="636076"/>
            <a:ext cx="3305261" cy="830997"/>
          </a:xfrm>
          <a:prstGeom prst="rect">
            <a:avLst/>
          </a:prstGeom>
          <a:noFill/>
          <a:ln w="9525"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若在杯底戳个小孔，纸片还能够将水托住吗？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28344" y="4021774"/>
            <a:ext cx="3897221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现象：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硬塑料片没有掉下。</a:t>
            </a:r>
          </a:p>
        </p:txBody>
      </p:sp>
      <p:pic>
        <p:nvPicPr>
          <p:cNvPr id="21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184608" y="3266488"/>
            <a:ext cx="275076" cy="3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1014317" y="682595"/>
            <a:ext cx="1112805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实验三</a:t>
            </a:r>
          </a:p>
        </p:txBody>
      </p:sp>
      <p:pic>
        <p:nvPicPr>
          <p:cNvPr id="17" name="图片 16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881" y="1040241"/>
            <a:ext cx="4828321" cy="2853647"/>
          </a:xfrm>
          <a:prstGeom prst="rect">
            <a:avLst/>
          </a:prstGeom>
        </p:spPr>
      </p:pic>
      <p:sp>
        <p:nvSpPr>
          <p:cNvPr id="20" name="文本框 6"/>
          <p:cNvSpPr txBox="1"/>
          <p:nvPr/>
        </p:nvSpPr>
        <p:spPr>
          <a:xfrm>
            <a:off x="2240705" y="683886"/>
            <a:ext cx="1572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瓶子吞蛋</a:t>
            </a:r>
            <a:endParaRPr lang="en-US" altLang="zh-CN" dirty="0"/>
          </a:p>
        </p:txBody>
      </p:sp>
      <p:sp>
        <p:nvSpPr>
          <p:cNvPr id="21" name="TextBox 20"/>
          <p:cNvSpPr txBox="1"/>
          <p:nvPr/>
        </p:nvSpPr>
        <p:spPr>
          <a:xfrm>
            <a:off x="1123374" y="4028498"/>
            <a:ext cx="4825360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zh-CN"/>
            </a:defPPr>
            <a:lvl1pPr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lvl="1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lvl="2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lvl="3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lvl="4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/>
              <a:t>结论：</a:t>
            </a:r>
            <a:r>
              <a:rPr lang="zh-CN" altLang="en-US" dirty="0">
                <a:solidFill>
                  <a:srgbClr val="FF0000"/>
                </a:solidFill>
              </a:rPr>
              <a:t>大气</a:t>
            </a:r>
            <a:r>
              <a:rPr lang="zh-CN" altLang="en-US" dirty="0">
                <a:solidFill>
                  <a:srgbClr val="FF0000"/>
                </a:solidFill>
                <a:sym typeface="+mn-ea"/>
              </a:rPr>
              <a:t>向各个方向都有</a:t>
            </a:r>
            <a:r>
              <a:rPr lang="zh-CN" altLang="en-US" dirty="0">
                <a:solidFill>
                  <a:srgbClr val="FF0000"/>
                </a:solidFill>
              </a:rPr>
              <a:t>压强。</a:t>
            </a:r>
          </a:p>
        </p:txBody>
      </p:sp>
      <p:pic>
        <p:nvPicPr>
          <p:cNvPr id="22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993102" y="3429996"/>
            <a:ext cx="275076" cy="3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356499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/>
          <p:cNvSpPr/>
          <p:nvPr/>
        </p:nvSpPr>
        <p:spPr>
          <a:xfrm>
            <a:off x="5432007" y="3691156"/>
            <a:ext cx="2990850" cy="742950"/>
          </a:xfrm>
          <a:prstGeom prst="actionButtonBlank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charset="-122"/>
              </a:rPr>
              <a:t>模拟马德堡半球实验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楷体" panose="02010609060101010101" charset="-122"/>
              <a:hlinkClick r:id="rId2" action="ppaction://hlinkfile"/>
            </a:endParaRPr>
          </a:p>
        </p:txBody>
      </p:sp>
      <p:sp>
        <p:nvSpPr>
          <p:cNvPr id="22531" name="Rectangle 3"/>
          <p:cNvSpPr/>
          <p:nvPr/>
        </p:nvSpPr>
        <p:spPr>
          <a:xfrm>
            <a:off x="81438" y="1265466"/>
            <a:ext cx="4596683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1654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年，马德堡市市长奥托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•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格里克公开表演了一个著名的实验。他将两个直径为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30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多厘米的空心铜球紧贴在一起，用抽气机抽出球内的空气，然后让马向相反的方向拉两个半球。直到两边的马各增加到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匹时，才把半球拉开，这就是历史上著名的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马德堡半球实验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15365" name="Picture 5" descr="马德堡半球实验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8122" y="1467459"/>
            <a:ext cx="4092305" cy="222369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" name="组合 9"/>
          <p:cNvGrpSpPr/>
          <p:nvPr/>
        </p:nvGrpSpPr>
        <p:grpSpPr>
          <a:xfrm>
            <a:off x="3168967" y="519632"/>
            <a:ext cx="2803993" cy="495548"/>
            <a:chOff x="2506980" y="579256"/>
            <a:chExt cx="3958508" cy="495548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马德堡半球实验</a:t>
              </a:r>
            </a:p>
          </p:txBody>
        </p:sp>
      </p:grpSp>
      <p:pic>
        <p:nvPicPr>
          <p:cNvPr id="13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486962" y="3370172"/>
            <a:ext cx="275076" cy="3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43476" y="1022006"/>
            <a:ext cx="6069806" cy="506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2700" b="1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57" y="1189854"/>
            <a:ext cx="1273969" cy="1763078"/>
          </a:xfrm>
          <a:prstGeom prst="rect">
            <a:avLst/>
          </a:prstGeom>
        </p:spPr>
      </p:pic>
      <p:sp>
        <p:nvSpPr>
          <p:cNvPr id="15362" name="文本框 15361"/>
          <p:cNvSpPr txBox="1"/>
          <p:nvPr/>
        </p:nvSpPr>
        <p:spPr>
          <a:xfrm>
            <a:off x="1298020" y="2327834"/>
            <a:ext cx="3743332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）大气压强产生原因：</a:t>
            </a:r>
          </a:p>
        </p:txBody>
      </p:sp>
      <p:sp>
        <p:nvSpPr>
          <p:cNvPr id="15363" name="矩形 15362"/>
          <p:cNvSpPr/>
          <p:nvPr/>
        </p:nvSpPr>
        <p:spPr>
          <a:xfrm>
            <a:off x="1242059" y="606507"/>
            <a:ext cx="7281155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）大气存在压强：</a:t>
            </a: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大气对浸在里面的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一切物体均具有压强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。</a:t>
            </a:r>
          </a:p>
        </p:txBody>
      </p:sp>
      <p:sp>
        <p:nvSpPr>
          <p:cNvPr id="15364" name="矩形 15363"/>
          <p:cNvSpPr/>
          <p:nvPr/>
        </p:nvSpPr>
        <p:spPr>
          <a:xfrm>
            <a:off x="1298020" y="1628976"/>
            <a:ext cx="770620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这种由空气施加的压强叫做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大气压强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，简称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大气压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。</a:t>
            </a:r>
          </a:p>
        </p:txBody>
      </p:sp>
      <p:sp>
        <p:nvSpPr>
          <p:cNvPr id="15365" name="文本框 15364"/>
          <p:cNvSpPr txBox="1"/>
          <p:nvPr/>
        </p:nvSpPr>
        <p:spPr>
          <a:xfrm>
            <a:off x="2077953" y="2932658"/>
            <a:ext cx="591407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由于空气受到重力且具有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流动性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</p:txBody>
      </p:sp>
      <p:sp>
        <p:nvSpPr>
          <p:cNvPr id="15366" name="矩形 15365"/>
          <p:cNvSpPr/>
          <p:nvPr/>
        </p:nvSpPr>
        <p:spPr>
          <a:xfrm>
            <a:off x="1314971" y="3535921"/>
            <a:ext cx="3124573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）大气压的方向：</a:t>
            </a:r>
          </a:p>
        </p:txBody>
      </p:sp>
      <p:sp>
        <p:nvSpPr>
          <p:cNvPr id="15367" name="矩形 15366"/>
          <p:cNvSpPr/>
          <p:nvPr/>
        </p:nvSpPr>
        <p:spPr>
          <a:xfrm>
            <a:off x="2055303" y="4108359"/>
            <a:ext cx="6864539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大气与液体一样，向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各个方向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都有压强。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362" grpId="0"/>
      <p:bldP spid="15363" grpId="0"/>
      <p:bldP spid="15364" grpId="0"/>
      <p:bldP spid="15365" grpId="0"/>
      <p:bldP spid="15366" grpId="0"/>
      <p:bldP spid="1536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a8b9d613-a1ab-48f9-830c-a759f742ddf7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2784</Words>
  <Application>Microsoft Office PowerPoint</Application>
  <PresentationFormat>全屏显示(16:9)</PresentationFormat>
  <Paragraphs>203</Paragraphs>
  <Slides>33</Slides>
  <Notes>5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33</vt:i4>
      </vt:variant>
    </vt:vector>
  </HeadingPairs>
  <TitlesOfParts>
    <vt:vector size="39" baseType="lpstr">
      <vt:lpstr>《七彩课堂》课件模板（新）</vt:lpstr>
      <vt:lpstr>1_《七彩课堂》课件模板（新）</vt:lpstr>
      <vt:lpstr>自定义设计方案</vt:lpstr>
      <vt:lpstr>Bitmap Image</vt:lpstr>
      <vt:lpstr>Microsoft Equation 3.0</vt:lpstr>
      <vt:lpstr>Equation.KSEE3</vt:lpstr>
      <vt:lpstr> 第九章  压强  第3节  大气压强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57</cp:revision>
  <dcterms:created xsi:type="dcterms:W3CDTF">2018-03-01T02:03:00Z</dcterms:created>
  <dcterms:modified xsi:type="dcterms:W3CDTF">2019-11-11T03:59:30Z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  <property fmtid="{D5CDD505-2E9C-101B-9397-08002B2CF9AE}" pid="3" name="KSORubyTemplateID">
    <vt:lpwstr>13</vt:lpwstr>
  </property>
</Properties>
</file>